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2" r:id="rId1"/>
  </p:sldMasterIdLst>
  <p:sldIdLst>
    <p:sldId id="256" r:id="rId2"/>
    <p:sldId id="257" r:id="rId3"/>
    <p:sldId id="258" r:id="rId4"/>
    <p:sldId id="259" r:id="rId5"/>
    <p:sldId id="260" r:id="rId6"/>
    <p:sldId id="261" r:id="rId7"/>
    <p:sldId id="262" r:id="rId8"/>
    <p:sldId id="263" r:id="rId9"/>
    <p:sldId id="264" r:id="rId10"/>
    <p:sldId id="266" r:id="rId11"/>
    <p:sldId id="267" r:id="rId12"/>
    <p:sldId id="268" r:id="rId13"/>
    <p:sldId id="269" r:id="rId14"/>
    <p:sldId id="270" r:id="rId15"/>
    <p:sldId id="271" r:id="rId16"/>
    <p:sldId id="273" r:id="rId17"/>
    <p:sldId id="274" r:id="rId18"/>
    <p:sldId id="272" r:id="rId19"/>
    <p:sldId id="275" r:id="rId20"/>
    <p:sldId id="276" r:id="rId21"/>
    <p:sldId id="277" r:id="rId22"/>
    <p:sldId id="278" r:id="rId23"/>
    <p:sldId id="279" r:id="rId24"/>
    <p:sldId id="280"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050" autoAdjust="0"/>
    <p:restoredTop sz="97686" autoAdjust="0"/>
  </p:normalViewPr>
  <p:slideViewPr>
    <p:cSldViewPr snapToGrid="0">
      <p:cViewPr>
        <p:scale>
          <a:sx n="76" d="100"/>
          <a:sy n="76" d="100"/>
        </p:scale>
        <p:origin x="-564" y="-1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0BCAA3B-0FC1-4DB6-B6F7-C15379CAE6C2}" type="datetimeFigureOut">
              <a:rPr lang="en-US" smtClean="0"/>
              <a:t>10/20/2021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41B8EA-3E95-48A0-A9C2-417748716A0F}" type="slidenum">
              <a:rPr lang="en-US" smtClean="0"/>
              <a:t>‹#›</a:t>
            </a:fld>
            <a:endParaRPr lang="en-US"/>
          </a:p>
        </p:txBody>
      </p:sp>
    </p:spTree>
    <p:extLst>
      <p:ext uri="{BB962C8B-B14F-4D97-AF65-F5344CB8AC3E}">
        <p14:creationId xmlns:p14="http://schemas.microsoft.com/office/powerpoint/2010/main" val="39186339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0BCAA3B-0FC1-4DB6-B6F7-C15379CAE6C2}" type="datetimeFigureOut">
              <a:rPr lang="en-US" smtClean="0"/>
              <a:t>10/20/2021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41B8EA-3E95-48A0-A9C2-417748716A0F}" type="slidenum">
              <a:rPr lang="en-US" smtClean="0"/>
              <a:t>‹#›</a:t>
            </a:fld>
            <a:endParaRPr lang="en-US"/>
          </a:p>
        </p:txBody>
      </p:sp>
    </p:spTree>
    <p:extLst>
      <p:ext uri="{BB962C8B-B14F-4D97-AF65-F5344CB8AC3E}">
        <p14:creationId xmlns:p14="http://schemas.microsoft.com/office/powerpoint/2010/main" val="24348919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0BCAA3B-0FC1-4DB6-B6F7-C15379CAE6C2}" type="datetimeFigureOut">
              <a:rPr lang="en-US" smtClean="0"/>
              <a:t>10/20/2021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41B8EA-3E95-48A0-A9C2-417748716A0F}" type="slidenum">
              <a:rPr lang="en-US" smtClean="0"/>
              <a:t>‹#›</a:t>
            </a:fld>
            <a:endParaRPr lang="en-US"/>
          </a:p>
        </p:txBody>
      </p:sp>
    </p:spTree>
    <p:extLst>
      <p:ext uri="{BB962C8B-B14F-4D97-AF65-F5344CB8AC3E}">
        <p14:creationId xmlns:p14="http://schemas.microsoft.com/office/powerpoint/2010/main" val="28561644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0BCAA3B-0FC1-4DB6-B6F7-C15379CAE6C2}" type="datetimeFigureOut">
              <a:rPr lang="en-US" smtClean="0"/>
              <a:t>10/20/2021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941B8EA-3E95-48A0-A9C2-417748716A0F}" type="slidenum">
              <a:rPr lang="en-US" smtClean="0"/>
              <a:t>‹#›</a:t>
            </a:fld>
            <a:endParaRPr lang="en-US"/>
          </a:p>
        </p:txBody>
      </p:sp>
    </p:spTree>
    <p:extLst>
      <p:ext uri="{BB962C8B-B14F-4D97-AF65-F5344CB8AC3E}">
        <p14:creationId xmlns:p14="http://schemas.microsoft.com/office/powerpoint/2010/main" val="37159612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0BCAA3B-0FC1-4DB6-B6F7-C15379CAE6C2}" type="datetimeFigureOut">
              <a:rPr lang="en-US" smtClean="0"/>
              <a:t>10/20/2021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941B8EA-3E95-48A0-A9C2-417748716A0F}" type="slidenum">
              <a:rPr lang="en-US" smtClean="0"/>
              <a:t>‹#›</a:t>
            </a:fld>
            <a:endParaRPr lang="en-US"/>
          </a:p>
        </p:txBody>
      </p:sp>
    </p:spTree>
    <p:extLst>
      <p:ext uri="{BB962C8B-B14F-4D97-AF65-F5344CB8AC3E}">
        <p14:creationId xmlns:p14="http://schemas.microsoft.com/office/powerpoint/2010/main" val="33212778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0BCAA3B-0FC1-4DB6-B6F7-C15379CAE6C2}" type="datetimeFigureOut">
              <a:rPr lang="en-US" smtClean="0"/>
              <a:t>10/20/2021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941B8EA-3E95-48A0-A9C2-417748716A0F}" type="slidenum">
              <a:rPr lang="en-US" smtClean="0"/>
              <a:t>‹#›</a:t>
            </a:fld>
            <a:endParaRPr lang="en-US"/>
          </a:p>
        </p:txBody>
      </p:sp>
    </p:spTree>
    <p:extLst>
      <p:ext uri="{BB962C8B-B14F-4D97-AF65-F5344CB8AC3E}">
        <p14:creationId xmlns:p14="http://schemas.microsoft.com/office/powerpoint/2010/main" val="1986466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0BCAA3B-0FC1-4DB6-B6F7-C15379CAE6C2}" type="datetimeFigureOut">
              <a:rPr lang="en-US" smtClean="0"/>
              <a:t>10/20/2021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941B8EA-3E95-48A0-A9C2-417748716A0F}" type="slidenum">
              <a:rPr lang="en-US" smtClean="0"/>
              <a:t>‹#›</a:t>
            </a:fld>
            <a:endParaRPr lang="en-US"/>
          </a:p>
        </p:txBody>
      </p:sp>
    </p:spTree>
    <p:extLst>
      <p:ext uri="{BB962C8B-B14F-4D97-AF65-F5344CB8AC3E}">
        <p14:creationId xmlns:p14="http://schemas.microsoft.com/office/powerpoint/2010/main" val="26880145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0BCAA3B-0FC1-4DB6-B6F7-C15379CAE6C2}" type="datetimeFigureOut">
              <a:rPr lang="en-US" smtClean="0"/>
              <a:t>10/20/2021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941B8EA-3E95-48A0-A9C2-417748716A0F}" type="slidenum">
              <a:rPr lang="en-US" smtClean="0"/>
              <a:t>‹#›</a:t>
            </a:fld>
            <a:endParaRPr lang="en-US"/>
          </a:p>
        </p:txBody>
      </p:sp>
    </p:spTree>
    <p:extLst>
      <p:ext uri="{BB962C8B-B14F-4D97-AF65-F5344CB8AC3E}">
        <p14:creationId xmlns:p14="http://schemas.microsoft.com/office/powerpoint/2010/main" val="15594181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0BCAA3B-0FC1-4DB6-B6F7-C15379CAE6C2}" type="datetimeFigureOut">
              <a:rPr lang="en-US" smtClean="0"/>
              <a:t>10/20/2021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941B8EA-3E95-48A0-A9C2-417748716A0F}" type="slidenum">
              <a:rPr lang="en-US" smtClean="0"/>
              <a:t>‹#›</a:t>
            </a:fld>
            <a:endParaRPr lang="en-US"/>
          </a:p>
        </p:txBody>
      </p:sp>
    </p:spTree>
    <p:extLst>
      <p:ext uri="{BB962C8B-B14F-4D97-AF65-F5344CB8AC3E}">
        <p14:creationId xmlns:p14="http://schemas.microsoft.com/office/powerpoint/2010/main" val="40971313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0BCAA3B-0FC1-4DB6-B6F7-C15379CAE6C2}" type="datetimeFigureOut">
              <a:rPr lang="en-US" smtClean="0"/>
              <a:t>10/20/2021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41B8EA-3E95-48A0-A9C2-417748716A0F}" type="slidenum">
              <a:rPr lang="en-US" smtClean="0"/>
              <a:t>‹#›</a:t>
            </a:fld>
            <a:endParaRPr lang="en-US"/>
          </a:p>
        </p:txBody>
      </p:sp>
    </p:spTree>
    <p:extLst>
      <p:ext uri="{BB962C8B-B14F-4D97-AF65-F5344CB8AC3E}">
        <p14:creationId xmlns:p14="http://schemas.microsoft.com/office/powerpoint/2010/main" val="3382156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0BCAA3B-0FC1-4DB6-B6F7-C15379CAE6C2}" type="datetimeFigureOut">
              <a:rPr lang="en-US" smtClean="0"/>
              <a:t>10/20/2021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41B8EA-3E95-48A0-A9C2-417748716A0F}"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1773298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0BCAA3B-0FC1-4DB6-B6F7-C15379CAE6C2}" type="datetimeFigureOut">
              <a:rPr lang="en-US" smtClean="0"/>
              <a:t>10/20/2021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41B8EA-3E95-48A0-A9C2-417748716A0F}" type="slidenum">
              <a:rPr lang="en-US" smtClean="0"/>
              <a:t>‹#›</a:t>
            </a:fld>
            <a:endParaRPr lang="en-US"/>
          </a:p>
        </p:txBody>
      </p:sp>
    </p:spTree>
    <p:extLst>
      <p:ext uri="{BB962C8B-B14F-4D97-AF65-F5344CB8AC3E}">
        <p14:creationId xmlns:p14="http://schemas.microsoft.com/office/powerpoint/2010/main" val="7583343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0BCAA3B-0FC1-4DB6-B6F7-C15379CAE6C2}" type="datetimeFigureOut">
              <a:rPr lang="en-US" smtClean="0"/>
              <a:t>10/20/2021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41B8EA-3E95-48A0-A9C2-417748716A0F}"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5090747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0BCAA3B-0FC1-4DB6-B6F7-C15379CAE6C2}" type="datetimeFigureOut">
              <a:rPr lang="en-US" smtClean="0"/>
              <a:t>10/20/2021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41B8EA-3E95-48A0-A9C2-417748716A0F}" type="slidenum">
              <a:rPr lang="en-US" smtClean="0"/>
              <a:t>‹#›</a:t>
            </a:fld>
            <a:endParaRPr lang="en-US"/>
          </a:p>
        </p:txBody>
      </p:sp>
    </p:spTree>
    <p:extLst>
      <p:ext uri="{BB962C8B-B14F-4D97-AF65-F5344CB8AC3E}">
        <p14:creationId xmlns:p14="http://schemas.microsoft.com/office/powerpoint/2010/main" val="42735022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0BCAA3B-0FC1-4DB6-B6F7-C15379CAE6C2}" type="datetimeFigureOut">
              <a:rPr lang="en-US" smtClean="0"/>
              <a:t>10/20/2021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41B8EA-3E95-48A0-A9C2-417748716A0F}" type="slidenum">
              <a:rPr lang="en-US" smtClean="0"/>
              <a:t>‹#›</a:t>
            </a:fld>
            <a:endParaRPr lang="en-US"/>
          </a:p>
        </p:txBody>
      </p:sp>
    </p:spTree>
    <p:extLst>
      <p:ext uri="{BB962C8B-B14F-4D97-AF65-F5344CB8AC3E}">
        <p14:creationId xmlns:p14="http://schemas.microsoft.com/office/powerpoint/2010/main" val="26307023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0BCAA3B-0FC1-4DB6-B6F7-C15379CAE6C2}" type="datetimeFigureOut">
              <a:rPr lang="en-US" smtClean="0"/>
              <a:t>10/20/2021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41B8EA-3E95-48A0-A9C2-417748716A0F}" type="slidenum">
              <a:rPr lang="en-US" smtClean="0"/>
              <a:t>‹#›</a:t>
            </a:fld>
            <a:endParaRPr lang="en-US"/>
          </a:p>
        </p:txBody>
      </p:sp>
    </p:spTree>
    <p:extLst>
      <p:ext uri="{BB962C8B-B14F-4D97-AF65-F5344CB8AC3E}">
        <p14:creationId xmlns:p14="http://schemas.microsoft.com/office/powerpoint/2010/main" val="38833987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0BCAA3B-0FC1-4DB6-B6F7-C15379CAE6C2}" type="datetimeFigureOut">
              <a:rPr lang="en-US" smtClean="0"/>
              <a:t>10/20/2021</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8941B8EA-3E95-48A0-A9C2-417748716A0F}" type="slidenum">
              <a:rPr lang="en-US" smtClean="0"/>
              <a:t>‹#›</a:t>
            </a:fld>
            <a:endParaRPr lang="en-US"/>
          </a:p>
        </p:txBody>
      </p:sp>
    </p:spTree>
    <p:extLst>
      <p:ext uri="{BB962C8B-B14F-4D97-AF65-F5344CB8AC3E}">
        <p14:creationId xmlns:p14="http://schemas.microsoft.com/office/powerpoint/2010/main" val="4211684592"/>
      </p:ext>
    </p:extLst>
  </p:cSld>
  <p:clrMap bg1="lt1" tx1="dk1" bg2="lt2" tx2="dk2" accent1="accent1" accent2="accent2" accent3="accent3" accent4="accent4" accent5="accent5" accent6="accent6" hlink="hlink" folHlink="folHlink"/>
  <p:sldLayoutIdLst>
    <p:sldLayoutId id="2147483913" r:id="rId1"/>
    <p:sldLayoutId id="2147483914" r:id="rId2"/>
    <p:sldLayoutId id="2147483915" r:id="rId3"/>
    <p:sldLayoutId id="2147483916" r:id="rId4"/>
    <p:sldLayoutId id="2147483917" r:id="rId5"/>
    <p:sldLayoutId id="2147483918" r:id="rId6"/>
    <p:sldLayoutId id="2147483919" r:id="rId7"/>
    <p:sldLayoutId id="2147483920" r:id="rId8"/>
    <p:sldLayoutId id="2147483921" r:id="rId9"/>
    <p:sldLayoutId id="2147483922" r:id="rId10"/>
    <p:sldLayoutId id="2147483923" r:id="rId11"/>
    <p:sldLayoutId id="2147483924" r:id="rId12"/>
    <p:sldLayoutId id="2147483925" r:id="rId13"/>
    <p:sldLayoutId id="2147483926" r:id="rId14"/>
    <p:sldLayoutId id="2147483927" r:id="rId15"/>
    <p:sldLayoutId id="2147483928"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7" Type="http://schemas.openxmlformats.org/officeDocument/2006/relationships/image" Target="../media/image1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5" Type="http://schemas.openxmlformats.org/officeDocument/2006/relationships/image" Target="../media/image1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hyperlink" Target="https://scholar.google.com/citations?user=YhOLp-QAAAAJ&amp;hl=en&amp;oi=sra" TargetMode="External"/><Relationship Id="rId3" Type="http://schemas.openxmlformats.org/officeDocument/2006/relationships/hyperlink" Target="https://scholar.google.com/citations?user=XNaEomQAAAAJ&amp;hl=en&amp;oi=sra" TargetMode="External"/><Relationship Id="rId7" Type="http://schemas.openxmlformats.org/officeDocument/2006/relationships/hyperlink" Target="https://scholar.google.com/citations?user=Cud1J6AAAAAJ&amp;hl=en&amp;oi=sra" TargetMode="External"/><Relationship Id="rId2" Type="http://schemas.openxmlformats.org/officeDocument/2006/relationships/hyperlink" Target="https://scholar.google.com/citations?user=-p3UiTYAAAAJ&amp;hl=en&amp;oi=sra" TargetMode="External"/><Relationship Id="rId1" Type="http://schemas.openxmlformats.org/officeDocument/2006/relationships/slideLayout" Target="../slideLayouts/slideLayout2.xml"/><Relationship Id="rId6" Type="http://schemas.openxmlformats.org/officeDocument/2006/relationships/hyperlink" Target="https://scholar.google.com/citations?user=FsFjbQIAAAAJ&amp;hl=en&amp;oi=sra" TargetMode="External"/><Relationship Id="rId11" Type="http://schemas.openxmlformats.org/officeDocument/2006/relationships/hyperlink" Target="https://scholar.google.com/citations?user=wN6iitEAAAAJ&amp;hl=en&amp;oi=sra" TargetMode="External"/><Relationship Id="rId5" Type="http://schemas.openxmlformats.org/officeDocument/2006/relationships/hyperlink" Target="https://scholar.google.com/citations?user=6b6k2aMAAAAJ&amp;hl=en&amp;oi=sra" TargetMode="External"/><Relationship Id="rId10" Type="http://schemas.openxmlformats.org/officeDocument/2006/relationships/hyperlink" Target="https://scholar.google.com/citations?user=cjylT-QAAAAJ&amp;hl=en&amp;oi=sra" TargetMode="External"/><Relationship Id="rId4" Type="http://schemas.openxmlformats.org/officeDocument/2006/relationships/hyperlink" Target="https://scholar.google.com/citations?user=XCUWP94AAAAJ&amp;hl=en&amp;oi=sra" TargetMode="External"/><Relationship Id="rId9" Type="http://schemas.openxmlformats.org/officeDocument/2006/relationships/hyperlink" Target="https://scholar.google.com/citations?user=vGSzF4QAAAAJ&amp;hl=en&amp;oi=sra"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98011" y="1137797"/>
            <a:ext cx="7766936" cy="1646302"/>
          </a:xfrm>
        </p:spPr>
        <p:txBody>
          <a:bodyPr/>
          <a:lstStyle/>
          <a:p>
            <a:pPr algn="ctr"/>
            <a:r>
              <a:rPr lang="en-US" dirty="0" smtClean="0"/>
              <a:t>Chopper Controlled Dc Motors</a:t>
            </a:r>
            <a:endParaRPr lang="en-US" dirty="0"/>
          </a:p>
        </p:txBody>
      </p:sp>
      <p:sp>
        <p:nvSpPr>
          <p:cNvPr id="3" name="Subtitle 2"/>
          <p:cNvSpPr>
            <a:spLocks noGrp="1"/>
          </p:cNvSpPr>
          <p:nvPr>
            <p:ph type="subTitle" idx="1"/>
          </p:nvPr>
        </p:nvSpPr>
        <p:spPr>
          <a:xfrm>
            <a:off x="1507067" y="3162651"/>
            <a:ext cx="7766936" cy="1985082"/>
          </a:xfrm>
        </p:spPr>
        <p:txBody>
          <a:bodyPr>
            <a:normAutofit/>
          </a:bodyPr>
          <a:lstStyle/>
          <a:p>
            <a:pPr algn="ctr"/>
            <a:r>
              <a:rPr lang="en-US" dirty="0" smtClean="0"/>
              <a:t>Name</a:t>
            </a:r>
          </a:p>
          <a:p>
            <a:pPr algn="ctr"/>
            <a:r>
              <a:rPr lang="en-US" dirty="0" smtClean="0"/>
              <a:t>Institution of Affiliation </a:t>
            </a:r>
          </a:p>
          <a:p>
            <a:pPr algn="ctr"/>
            <a:r>
              <a:rPr lang="en-US" dirty="0" smtClean="0"/>
              <a:t>Professor</a:t>
            </a:r>
          </a:p>
          <a:p>
            <a:pPr algn="ctr"/>
            <a:r>
              <a:rPr lang="en-US" dirty="0" smtClean="0"/>
              <a:t>Date </a:t>
            </a:r>
            <a:endParaRPr lang="en-US" dirty="0"/>
          </a:p>
        </p:txBody>
      </p:sp>
    </p:spTree>
    <p:extLst>
      <p:ext uri="{BB962C8B-B14F-4D97-AF65-F5344CB8AC3E}">
        <p14:creationId xmlns:p14="http://schemas.microsoft.com/office/powerpoint/2010/main" val="25944650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I NTRODUCTION TO CHOPPER CONTROL OF DC MOTORS</a:t>
            </a:r>
            <a:endParaRPr lang="en-US" dirty="0"/>
          </a:p>
        </p:txBody>
      </p:sp>
      <p:sp>
        <p:nvSpPr>
          <p:cNvPr id="3" name="Content Placeholder 2"/>
          <p:cNvSpPr>
            <a:spLocks noGrp="1"/>
          </p:cNvSpPr>
          <p:nvPr>
            <p:ph idx="1"/>
          </p:nvPr>
        </p:nvSpPr>
        <p:spPr/>
        <p:txBody>
          <a:bodyPr/>
          <a:lstStyle/>
          <a:p>
            <a:r>
              <a:rPr lang="en-US" dirty="0" smtClean="0"/>
              <a:t>At times the conversion of dc supply voltage to different levels is needed. For example in trolley buses or the subway cars and electric cars which have a fixed dc supply source.</a:t>
            </a:r>
          </a:p>
          <a:p>
            <a:r>
              <a:rPr lang="en-US" dirty="0" smtClean="0"/>
              <a:t>For the speed of the above mentioned examples we need to convert fixed  voltage to a variable voltage dc source</a:t>
            </a:r>
            <a:endParaRPr lang="en-US" dirty="0"/>
          </a:p>
        </p:txBody>
      </p:sp>
    </p:spTree>
    <p:extLst>
      <p:ext uri="{BB962C8B-B14F-4D97-AF65-F5344CB8AC3E}">
        <p14:creationId xmlns:p14="http://schemas.microsoft.com/office/powerpoint/2010/main" val="321215132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CONVERSION OF FIXED DC VOLTAGE SOURCE TO VARIABLE DC VOLTAGE</a:t>
            </a:r>
            <a:endParaRPr lang="en-US" dirty="0"/>
          </a:p>
        </p:txBody>
      </p:sp>
      <p:sp>
        <p:nvSpPr>
          <p:cNvPr id="3" name="Content Placeholder 2"/>
          <p:cNvSpPr>
            <a:spLocks noGrp="1"/>
          </p:cNvSpPr>
          <p:nvPr>
            <p:ph idx="1"/>
          </p:nvPr>
        </p:nvSpPr>
        <p:spPr/>
        <p:txBody>
          <a:bodyPr/>
          <a:lstStyle/>
          <a:p>
            <a:r>
              <a:rPr lang="en-US" dirty="0" smtClean="0"/>
              <a:t>There are several ways of converting fixed voltage source to variable dc voltage. They are:</a:t>
            </a:r>
          </a:p>
          <a:p>
            <a:pPr marL="514350" indent="-514350">
              <a:buFont typeface="+mj-lt"/>
              <a:buAutoNum type="arabicPeriod"/>
            </a:pPr>
            <a:r>
              <a:rPr lang="en-US" dirty="0" smtClean="0"/>
              <a:t>Resistance control</a:t>
            </a:r>
          </a:p>
          <a:p>
            <a:pPr marL="514350" indent="-514350">
              <a:buFont typeface="+mj-lt"/>
              <a:buAutoNum type="arabicPeriod"/>
            </a:pPr>
            <a:r>
              <a:rPr lang="en-US" dirty="0" smtClean="0"/>
              <a:t>AC link Chopper (Inverter-Rectifier)</a:t>
            </a:r>
          </a:p>
          <a:p>
            <a:pPr marL="514350" indent="-514350">
              <a:buFont typeface="+mj-lt"/>
              <a:buAutoNum type="arabicPeriod"/>
            </a:pPr>
            <a:r>
              <a:rPr lang="en-US" dirty="0" smtClean="0"/>
              <a:t>Motor- Generator Set (M-G Set)</a:t>
            </a:r>
          </a:p>
          <a:p>
            <a:pPr marL="514350" indent="-514350">
              <a:buFont typeface="+mj-lt"/>
              <a:buAutoNum type="arabicPeriod"/>
            </a:pPr>
            <a:r>
              <a:rPr lang="en-US" dirty="0" smtClean="0"/>
              <a:t>Dc Chopper (DC to DC Power Converter)</a:t>
            </a:r>
          </a:p>
          <a:p>
            <a:pPr marL="514350" indent="-514350">
              <a:buFont typeface="+mj-lt"/>
              <a:buAutoNum type="arabicPeriod"/>
            </a:pPr>
            <a:endParaRPr lang="en-US" dirty="0" smtClean="0"/>
          </a:p>
          <a:p>
            <a:endParaRPr lang="en-US" dirty="0" smtClean="0"/>
          </a:p>
          <a:p>
            <a:endParaRPr lang="en-US" dirty="0"/>
          </a:p>
        </p:txBody>
      </p:sp>
    </p:spTree>
    <p:extLst>
      <p:ext uri="{BB962C8B-B14F-4D97-AF65-F5344CB8AC3E}">
        <p14:creationId xmlns:p14="http://schemas.microsoft.com/office/powerpoint/2010/main" val="154908652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1.Resistance Control</a:t>
            </a:r>
            <a:endParaRPr lang="en-US" dirty="0"/>
          </a:p>
        </p:txBody>
      </p:sp>
      <p:sp>
        <p:nvSpPr>
          <p:cNvPr id="3" name="Content Placeholder 2"/>
          <p:cNvSpPr>
            <a:spLocks noGrp="1"/>
          </p:cNvSpPr>
          <p:nvPr>
            <p:ph idx="1"/>
          </p:nvPr>
        </p:nvSpPr>
        <p:spPr/>
        <p:txBody>
          <a:bodyPr/>
          <a:lstStyle/>
          <a:p>
            <a:r>
              <a:rPr lang="en-US" dirty="0" smtClean="0"/>
              <a:t>In this method we place a variable resistor between the load and voltage.</a:t>
            </a:r>
          </a:p>
          <a:p>
            <a:r>
              <a:rPr lang="en-US" dirty="0" smtClean="0"/>
              <a:t>The disadvantage of this method is</a:t>
            </a:r>
            <a:r>
              <a:rPr lang="en-US" dirty="0"/>
              <a:t> e</a:t>
            </a:r>
            <a:r>
              <a:rPr lang="en-US" dirty="0" smtClean="0"/>
              <a:t>nergy wastage and low efficiency because of  different resistances of different values require different value of load currents from a given output voltage source.</a:t>
            </a:r>
          </a:p>
          <a:p>
            <a:r>
              <a:rPr lang="en-US" dirty="0" smtClean="0"/>
              <a:t>This method is applicable in the installation of older traction.</a:t>
            </a:r>
          </a:p>
          <a:p>
            <a:pPr marL="457200" lvl="1" indent="0">
              <a:buNone/>
            </a:pPr>
            <a:endParaRPr lang="en-US" dirty="0"/>
          </a:p>
        </p:txBody>
      </p:sp>
    </p:spTree>
    <p:extLst>
      <p:ext uri="{BB962C8B-B14F-4D97-AF65-F5344CB8AC3E}">
        <p14:creationId xmlns:p14="http://schemas.microsoft.com/office/powerpoint/2010/main" val="57749171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0501" y="365126"/>
            <a:ext cx="10753299" cy="945060"/>
          </a:xfrm>
        </p:spPr>
        <p:txBody>
          <a:bodyPr/>
          <a:lstStyle/>
          <a:p>
            <a:r>
              <a:rPr lang="en-US" dirty="0" smtClean="0"/>
              <a:t>2. AC </a:t>
            </a:r>
            <a:r>
              <a:rPr lang="en-US" dirty="0"/>
              <a:t>link Chopper (Inverter-Rectifier</a:t>
            </a:r>
            <a:r>
              <a:rPr lang="en-US" dirty="0" smtClean="0"/>
              <a:t>)</a:t>
            </a:r>
            <a:endParaRPr lang="en-US" dirty="0"/>
          </a:p>
        </p:txBody>
      </p:sp>
      <p:sp>
        <p:nvSpPr>
          <p:cNvPr id="3" name="Content Placeholder 2"/>
          <p:cNvSpPr>
            <a:spLocks noGrp="1"/>
          </p:cNvSpPr>
          <p:nvPr>
            <p:ph idx="1"/>
          </p:nvPr>
        </p:nvSpPr>
        <p:spPr/>
        <p:txBody>
          <a:bodyPr/>
          <a:lstStyle/>
          <a:p>
            <a:r>
              <a:rPr lang="en-US" sz="2400" dirty="0" smtClean="0"/>
              <a:t>With </a:t>
            </a:r>
            <a:r>
              <a:rPr lang="en-US" sz="2400" dirty="0"/>
              <a:t>AC link Chopper </a:t>
            </a:r>
            <a:r>
              <a:rPr lang="en-US" sz="2400" dirty="0" smtClean="0"/>
              <a:t>Inverter-Rectifier</a:t>
            </a:r>
            <a:r>
              <a:rPr lang="en-US" sz="2400" dirty="0"/>
              <a:t>)</a:t>
            </a:r>
            <a:r>
              <a:rPr lang="en-US" sz="2400" dirty="0" smtClean="0"/>
              <a:t> the dc supply is converted to ac supply by an inverter. The converted ac supply is then stepped-up or stepped downed and then rectified back to dc supply by a rectifier.</a:t>
            </a:r>
          </a:p>
          <a:p>
            <a:r>
              <a:rPr lang="en-US" sz="2400" dirty="0" smtClean="0"/>
              <a:t>This method is expensive bulky and has  low efficiency, because of the set up of this method</a:t>
            </a:r>
            <a:r>
              <a:rPr lang="en-US" dirty="0" smtClean="0"/>
              <a:t>.</a:t>
            </a:r>
            <a:endParaRPr lang="en-US" dirty="0"/>
          </a:p>
          <a:p>
            <a:endParaRPr lang="en-US" dirty="0"/>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r="291" b="8445"/>
          <a:stretch/>
        </p:blipFill>
        <p:spPr>
          <a:xfrm>
            <a:off x="2932372" y="4931821"/>
            <a:ext cx="4675090" cy="2219081"/>
          </a:xfrm>
          <a:prstGeom prst="rect">
            <a:avLst/>
          </a:prstGeom>
        </p:spPr>
      </p:pic>
    </p:spTree>
    <p:extLst>
      <p:ext uri="{BB962C8B-B14F-4D97-AF65-F5344CB8AC3E}">
        <p14:creationId xmlns:p14="http://schemas.microsoft.com/office/powerpoint/2010/main" val="398065198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3.Motor- </a:t>
            </a:r>
            <a:r>
              <a:rPr lang="en-US" dirty="0"/>
              <a:t>Generator Set (M-G Set</a:t>
            </a:r>
            <a:r>
              <a:rPr lang="en-US" dirty="0" smtClean="0"/>
              <a:t>)</a:t>
            </a:r>
            <a:endParaRPr lang="en-US" dirty="0"/>
          </a:p>
        </p:txBody>
      </p:sp>
      <p:sp>
        <p:nvSpPr>
          <p:cNvPr id="3" name="Content Placeholder 2"/>
          <p:cNvSpPr>
            <a:spLocks noGrp="1"/>
          </p:cNvSpPr>
          <p:nvPr>
            <p:ph idx="1"/>
          </p:nvPr>
        </p:nvSpPr>
        <p:spPr>
          <a:xfrm>
            <a:off x="838200" y="1555845"/>
            <a:ext cx="10515600" cy="4621118"/>
          </a:xfrm>
        </p:spPr>
        <p:txBody>
          <a:bodyPr/>
          <a:lstStyle/>
          <a:p>
            <a:endParaRPr lang="en-US" dirty="0" smtClean="0"/>
          </a:p>
          <a:p>
            <a:r>
              <a:rPr lang="en-US" dirty="0" smtClean="0"/>
              <a:t>When a dc generator is excited separately it provides a voltage that can be varied from zero to a rated value with either polarity.</a:t>
            </a:r>
          </a:p>
          <a:p>
            <a:r>
              <a:rPr lang="en-US" dirty="0" smtClean="0"/>
              <a:t>This method is costly, bulky, has low efficiency and has low response because of the generator field is constant.</a:t>
            </a:r>
            <a:endParaRPr lang="en-US" dirty="0"/>
          </a:p>
        </p:txBody>
      </p:sp>
    </p:spTree>
    <p:extLst>
      <p:ext uri="{BB962C8B-B14F-4D97-AF65-F5344CB8AC3E}">
        <p14:creationId xmlns:p14="http://schemas.microsoft.com/office/powerpoint/2010/main" val="353523164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4. Dc </a:t>
            </a:r>
            <a:r>
              <a:rPr lang="en-US" dirty="0"/>
              <a:t>Chopper (DC to DC Power Converter)</a:t>
            </a:r>
            <a:br>
              <a:rPr lang="en-US" dirty="0"/>
            </a:br>
            <a:endParaRPr lang="en-US" dirty="0"/>
          </a:p>
        </p:txBody>
      </p:sp>
      <p:sp>
        <p:nvSpPr>
          <p:cNvPr id="3" name="Content Placeholder 2"/>
          <p:cNvSpPr>
            <a:spLocks noGrp="1"/>
          </p:cNvSpPr>
          <p:nvPr>
            <p:ph idx="1"/>
          </p:nvPr>
        </p:nvSpPr>
        <p:spPr>
          <a:xfrm>
            <a:off x="887104" y="1451295"/>
            <a:ext cx="9095795" cy="4725668"/>
          </a:xfrm>
        </p:spPr>
        <p:txBody>
          <a:bodyPr/>
          <a:lstStyle/>
          <a:p>
            <a:pPr>
              <a:buFont typeface="Courier New" panose="02070309020205020404" pitchFamily="49" charset="0"/>
              <a:buChar char="o"/>
            </a:pPr>
            <a:r>
              <a:rPr lang="en-US" dirty="0" smtClean="0"/>
              <a:t>In this method, a static switch that provides variable dc voltage from </a:t>
            </a:r>
            <a:r>
              <a:rPr lang="en-US" dirty="0"/>
              <a:t> </a:t>
            </a:r>
            <a:r>
              <a:rPr lang="en-US" dirty="0" smtClean="0"/>
              <a:t>a constant dc voltage source is used. This switch is known as the DC Chopper.</a:t>
            </a:r>
          </a:p>
          <a:p>
            <a:pPr>
              <a:buFont typeface="Courier New" panose="02070309020205020404" pitchFamily="49" charset="0"/>
              <a:buChar char="o"/>
            </a:pPr>
            <a:r>
              <a:rPr lang="en-US" dirty="0" smtClean="0"/>
              <a:t>The dc chopper are now being used in transit systems all over the world.</a:t>
            </a:r>
          </a:p>
          <a:p>
            <a:pPr>
              <a:buFont typeface="Courier New" panose="02070309020205020404" pitchFamily="49" charset="0"/>
              <a:buChar char="o"/>
            </a:pPr>
            <a:r>
              <a:rPr lang="en-US" dirty="0" smtClean="0"/>
              <a:t>Example of their applications are trolley cars, forklifts, in electric cars for speed control and braking and mine haulers.</a:t>
            </a:r>
          </a:p>
          <a:p>
            <a:pPr>
              <a:buFont typeface="Courier New" panose="02070309020205020404" pitchFamily="49" charset="0"/>
              <a:buChar char="o"/>
            </a:pPr>
            <a:r>
              <a:rPr lang="en-US" dirty="0" smtClean="0"/>
              <a:t>Dc choppers are:-	</a:t>
            </a:r>
          </a:p>
          <a:p>
            <a:pPr lvl="1">
              <a:buFont typeface="Wingdings" panose="05000000000000000000" pitchFamily="2" charset="2"/>
              <a:buChar char="v"/>
            </a:pPr>
            <a:r>
              <a:rPr lang="en-US" dirty="0" smtClean="0"/>
              <a:t> smooth control,</a:t>
            </a:r>
          </a:p>
          <a:p>
            <a:pPr lvl="1">
              <a:buFont typeface="Wingdings" panose="05000000000000000000" pitchFamily="2" charset="2"/>
              <a:buChar char="v"/>
            </a:pPr>
            <a:r>
              <a:rPr lang="en-US" dirty="0" smtClean="0"/>
              <a:t> high efficiency</a:t>
            </a:r>
          </a:p>
          <a:p>
            <a:pPr lvl="1">
              <a:buFont typeface="Wingdings" panose="05000000000000000000" pitchFamily="2" charset="2"/>
              <a:buChar char="v"/>
            </a:pPr>
            <a:r>
              <a:rPr lang="en-US" dirty="0" smtClean="0"/>
              <a:t>Fast in response and regeneration</a:t>
            </a:r>
          </a:p>
          <a:p>
            <a:pPr lvl="1"/>
            <a:endParaRPr lang="en-US" dirty="0"/>
          </a:p>
        </p:txBody>
      </p:sp>
    </p:spTree>
    <p:extLst>
      <p:ext uri="{BB962C8B-B14F-4D97-AF65-F5344CB8AC3E}">
        <p14:creationId xmlns:p14="http://schemas.microsoft.com/office/powerpoint/2010/main" val="427285973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Principle of operation </a:t>
            </a:r>
            <a:r>
              <a:rPr lang="en-US" smtClean="0"/>
              <a:t>of chopper</a:t>
            </a:r>
            <a:endParaRPr lang="en-US"/>
          </a:p>
        </p:txBody>
      </p:sp>
      <p:sp>
        <p:nvSpPr>
          <p:cNvPr id="3" name="Content Placeholder 2"/>
          <p:cNvSpPr>
            <a:spLocks noGrp="1"/>
          </p:cNvSpPr>
          <p:nvPr>
            <p:ph idx="1"/>
          </p:nvPr>
        </p:nvSpPr>
        <p:spPr/>
        <p:txBody>
          <a:bodyPr>
            <a:normAutofit fontScale="92500" lnSpcReduction="10000"/>
          </a:bodyPr>
          <a:lstStyle/>
          <a:p>
            <a:r>
              <a:rPr lang="en-US" dirty="0" smtClean="0"/>
              <a:t>The dc chopper is a high speed on /off semiconductor switch that connects and disconnects the load from the supply. It produces varying load voltage from a constant input supply voltage.</a:t>
            </a:r>
          </a:p>
          <a:p>
            <a:r>
              <a:rPr lang="en-US" dirty="0" smtClean="0"/>
              <a:t>below Symbolic representation of the switch S inside a dotted rectangle</a:t>
            </a:r>
          </a:p>
          <a:p>
            <a:endParaRPr lang="en-US" dirty="0"/>
          </a:p>
          <a:p>
            <a:endParaRPr lang="en-US" dirty="0" smtClean="0"/>
          </a:p>
          <a:p>
            <a:endParaRPr lang="en-US" dirty="0" smtClean="0"/>
          </a:p>
          <a:p>
            <a:endParaRPr lang="en-US" dirty="0" smtClean="0"/>
          </a:p>
          <a:p>
            <a:endParaRPr lang="en-US" dirty="0" smtClean="0"/>
          </a:p>
          <a:p>
            <a:r>
              <a:rPr lang="en-US" dirty="0" smtClean="0"/>
              <a:t>For low power chopper circuits, power transistor and GTOs are widely used while in high power circuits  thyristors are commonly used. In the elementary chopper circuit, the switch is closed or opened (turned on/off) by sending an on/off pulse to it.</a:t>
            </a:r>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51132" y="3100040"/>
            <a:ext cx="4044292" cy="1873404"/>
          </a:xfrm>
          <a:prstGeom prst="rect">
            <a:avLst/>
          </a:prstGeom>
        </p:spPr>
      </p:pic>
    </p:spTree>
    <p:extLst>
      <p:ext uri="{BB962C8B-B14F-4D97-AF65-F5344CB8AC3E}">
        <p14:creationId xmlns:p14="http://schemas.microsoft.com/office/powerpoint/2010/main" val="6216941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Principle of operation </a:t>
            </a:r>
            <a:r>
              <a:rPr lang="en-US" smtClean="0"/>
              <a:t>of chopper</a:t>
            </a:r>
            <a:endParaRPr lang="en-US"/>
          </a:p>
        </p:txBody>
      </p:sp>
      <p:sp>
        <p:nvSpPr>
          <p:cNvPr id="3" name="Content Placeholder 2"/>
          <p:cNvSpPr>
            <a:spLocks noGrp="1"/>
          </p:cNvSpPr>
          <p:nvPr>
            <p:ph idx="1"/>
          </p:nvPr>
        </p:nvSpPr>
        <p:spPr/>
        <p:txBody>
          <a:bodyPr>
            <a:normAutofit/>
          </a:bodyPr>
          <a:lstStyle/>
          <a:p>
            <a:r>
              <a:rPr lang="en-US" sz="2200" dirty="0" smtClean="0"/>
              <a:t>In the figure 3,below the mechanism of sending on/off pulses is not shown. A shunting diode D</a:t>
            </a:r>
            <a:r>
              <a:rPr lang="en-US" sz="2200" baseline="-25000" dirty="0" smtClean="0"/>
              <a:t>FW</a:t>
            </a:r>
            <a:r>
              <a:rPr lang="en-US" sz="2200" dirty="0"/>
              <a:t> </a:t>
            </a:r>
            <a:r>
              <a:rPr lang="en-US" sz="2200" dirty="0" smtClean="0"/>
              <a:t>is provided across the load for the freewheeling the load current when the switch S is off. when the switch S is closed, the source voltage V, assuming  the voltage across switch S in on-state is negligible, appears across the load for the duration the switch is closed. This duration is denoted as T</a:t>
            </a:r>
            <a:r>
              <a:rPr lang="en-US" sz="2200" baseline="-25000" dirty="0" smtClean="0"/>
              <a:t>on</a:t>
            </a:r>
            <a:r>
              <a:rPr lang="en-US" sz="2200" dirty="0" smtClean="0"/>
              <a:t> </a:t>
            </a:r>
            <a:r>
              <a:rPr lang="en-US" sz="4000" dirty="0" smtClean="0"/>
              <a:t>. </a:t>
            </a:r>
          </a:p>
          <a:p>
            <a:endParaRPr lang="en-US" sz="4000" dirty="0"/>
          </a:p>
          <a:p>
            <a:endParaRPr lang="en-US" sz="4000" dirty="0" smtClean="0"/>
          </a:p>
          <a:p>
            <a:endParaRPr lang="en-US" sz="4000" dirty="0"/>
          </a:p>
          <a:p>
            <a:endParaRPr lang="en-US" sz="4000" dirty="0" smtClean="0"/>
          </a:p>
          <a:p>
            <a:endParaRPr lang="en-US" sz="4000" dirty="0"/>
          </a:p>
          <a:p>
            <a:endParaRPr lang="en-US" sz="4000" dirty="0" smtClean="0"/>
          </a:p>
          <a:p>
            <a:endParaRPr lang="en-US" sz="4000" dirty="0"/>
          </a:p>
          <a:p>
            <a:endParaRPr lang="en-US" sz="4000" dirty="0" smtClean="0"/>
          </a:p>
          <a:p>
            <a:endParaRPr lang="en-US" sz="4000" dirty="0"/>
          </a:p>
          <a:p>
            <a:endParaRPr lang="en-US" sz="4000" dirty="0" smtClean="0"/>
          </a:p>
          <a:p>
            <a:endParaRPr lang="en-US" sz="4000" dirty="0" smtClean="0"/>
          </a:p>
          <a:p>
            <a:pPr marL="0" indent="0">
              <a:buNone/>
            </a:pPr>
            <a:endParaRPr lang="en-US" sz="4000" dirty="0" smtClean="0"/>
          </a:p>
          <a:p>
            <a:pPr marL="0" indent="0">
              <a:buNone/>
            </a:pPr>
            <a:endParaRPr lang="en-US" sz="4000" dirty="0"/>
          </a:p>
          <a:p>
            <a:pPr marL="0" indent="0">
              <a:buNone/>
            </a:pPr>
            <a:endParaRPr lang="en-US" sz="4000" dirty="0" smtClean="0"/>
          </a:p>
          <a:p>
            <a:pPr marL="0" indent="0">
              <a:buNone/>
            </a:pPr>
            <a:endParaRPr lang="en-US" sz="4000" dirty="0" smtClean="0"/>
          </a:p>
          <a:p>
            <a:pPr marL="0" indent="0">
              <a:buNone/>
            </a:pPr>
            <a:endParaRPr lang="en-US"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58322" y="3702204"/>
            <a:ext cx="3869473" cy="2166890"/>
          </a:xfrm>
          <a:prstGeom prst="rect">
            <a:avLst/>
          </a:prstGeom>
        </p:spPr>
      </p:pic>
    </p:spTree>
    <p:extLst>
      <p:ext uri="{BB962C8B-B14F-4D97-AF65-F5344CB8AC3E}">
        <p14:creationId xmlns:p14="http://schemas.microsoft.com/office/powerpoint/2010/main" val="6216941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Principle of operation </a:t>
            </a:r>
            <a:r>
              <a:rPr lang="en-US" smtClean="0"/>
              <a:t>of chopper</a:t>
            </a:r>
            <a:endParaRPr lang="en-US"/>
          </a:p>
        </p:txBody>
      </p:sp>
      <p:sp>
        <p:nvSpPr>
          <p:cNvPr id="3" name="Content Placeholder 2"/>
          <p:cNvSpPr>
            <a:spLocks noGrp="1"/>
          </p:cNvSpPr>
          <p:nvPr>
            <p:ph idx="1"/>
          </p:nvPr>
        </p:nvSpPr>
        <p:spPr/>
        <p:txBody>
          <a:bodyPr>
            <a:normAutofit/>
          </a:bodyPr>
          <a:lstStyle/>
          <a:p>
            <a:pPr marL="0" indent="0">
              <a:buNone/>
            </a:pPr>
            <a:r>
              <a:rPr lang="en-US" dirty="0"/>
              <a:t>After removing the pulse to switch the load is disconnected from the source. The energized inductor circulates  a current through the freewheeling diode D</a:t>
            </a:r>
            <a:r>
              <a:rPr lang="en-US" baseline="-25000" dirty="0"/>
              <a:t>FW</a:t>
            </a:r>
            <a:r>
              <a:rPr lang="en-US" dirty="0"/>
              <a:t> . This a short circuits the load and the voltage across it falls to zero and the current through the load  falls exponentially, as shown below in fig 3.18The duration for which the switch is off is called Off time T</a:t>
            </a:r>
            <a:r>
              <a:rPr lang="en-US" baseline="-25000" dirty="0"/>
              <a:t>off</a:t>
            </a:r>
            <a:r>
              <a:rPr lang="en-US" dirty="0"/>
              <a:t> . The total time of pulse is therefore given </a:t>
            </a:r>
            <a:r>
              <a:rPr lang="en-US" dirty="0" smtClean="0"/>
              <a:t>by</a:t>
            </a:r>
          </a:p>
          <a:p>
            <a:pPr marL="0" indent="0">
              <a:buNone/>
            </a:pPr>
            <a:r>
              <a:rPr lang="en-US" dirty="0"/>
              <a:t>	T = T</a:t>
            </a:r>
            <a:r>
              <a:rPr lang="en-US" baseline="-25000" dirty="0"/>
              <a:t>on</a:t>
            </a:r>
            <a:r>
              <a:rPr lang="en-US" dirty="0"/>
              <a:t>    +</a:t>
            </a:r>
            <a:r>
              <a:rPr lang="en-US" baseline="-25000" dirty="0"/>
              <a:t> </a:t>
            </a:r>
            <a:r>
              <a:rPr lang="en-US" dirty="0"/>
              <a:t>T</a:t>
            </a:r>
            <a:r>
              <a:rPr lang="en-US" baseline="-25000" dirty="0"/>
              <a:t>off</a:t>
            </a:r>
            <a:r>
              <a:rPr lang="en-US" baseline="-25000" dirty="0" smtClean="0"/>
              <a:t>.</a:t>
            </a:r>
            <a:endParaRPr lang="en-US" dirty="0"/>
          </a:p>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11190" y="4071357"/>
            <a:ext cx="4505093" cy="2038350"/>
          </a:xfrm>
          <a:prstGeom prst="rect">
            <a:avLst/>
          </a:prstGeom>
        </p:spPr>
      </p:pic>
    </p:spTree>
    <p:extLst>
      <p:ext uri="{BB962C8B-B14F-4D97-AF65-F5344CB8AC3E}">
        <p14:creationId xmlns:p14="http://schemas.microsoft.com/office/powerpoint/2010/main" val="6216941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Principle of operation </a:t>
            </a:r>
            <a:r>
              <a:rPr lang="en-US" smtClean="0"/>
              <a:t>of chopper</a:t>
            </a:r>
            <a:endParaRPr lang="en-US"/>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fontScale="92500" lnSpcReduction="10000"/>
              </a:bodyPr>
              <a:lstStyle/>
              <a:p>
                <a:pPr marL="0" indent="0">
                  <a:buNone/>
                </a:pPr>
                <a:r>
                  <a:rPr lang="en-US" dirty="0" smtClean="0"/>
                  <a:t>  from the fig 3.18 (a) dc chopped voltage is produced at the load terminal</a:t>
                </a:r>
              </a:p>
              <a:p>
                <a:pPr marL="0" indent="0">
                  <a:buNone/>
                </a:pPr>
                <a:r>
                  <a:rPr lang="en-US" dirty="0"/>
                  <a:t> </a:t>
                </a:r>
                <a:r>
                  <a:rPr lang="en-US" dirty="0" smtClean="0"/>
                  <a:t>                                (b) and (c) the load current is continuous</a:t>
                </a:r>
              </a:p>
              <a:p>
                <a:pPr marL="0" indent="0">
                  <a:buNone/>
                </a:pPr>
                <a:r>
                  <a:rPr lang="en-US" dirty="0" smtClean="0"/>
                  <a:t>From the fig 3.18 the average load voltage V</a:t>
                </a:r>
                <a:r>
                  <a:rPr lang="en-US" baseline="-25000" dirty="0" smtClean="0"/>
                  <a:t>a</a:t>
                </a:r>
                <a:r>
                  <a:rPr lang="en-US" baseline="-25000" dirty="0"/>
                  <a:t> </a:t>
                </a:r>
                <a:r>
                  <a:rPr lang="en-US" dirty="0" smtClean="0"/>
                  <a:t> is given by </a:t>
                </a:r>
              </a:p>
              <a:p>
                <a:pPr marL="0" indent="0">
                  <a:buNone/>
                </a:pPr>
                <a:r>
                  <a:rPr lang="en-US" dirty="0"/>
                  <a:t>	</a:t>
                </a:r>
                <a:r>
                  <a:rPr lang="en-US" dirty="0" smtClean="0"/>
                  <a:t>	</a:t>
                </a:r>
                <a:r>
                  <a:rPr lang="en-US" dirty="0"/>
                  <a:t> </a:t>
                </a:r>
                <a:r>
                  <a:rPr lang="en-US" dirty="0" smtClean="0"/>
                  <a:t> 	</a:t>
                </a:r>
                <a:r>
                  <a:rPr lang="en-US" dirty="0"/>
                  <a:t> V</a:t>
                </a:r>
                <a:r>
                  <a:rPr lang="en-US" baseline="-25000" dirty="0"/>
                  <a:t>a </a:t>
                </a:r>
                <a:r>
                  <a:rPr lang="en-US" dirty="0" smtClean="0"/>
                  <a:t>= V</a:t>
                </a:r>
                <a14:m>
                  <m:oMath xmlns:m="http://schemas.openxmlformats.org/officeDocument/2006/math">
                    <m:f>
                      <m:fPr>
                        <m:ctrlPr>
                          <a:rPr lang="en-US" i="1" smtClean="0">
                            <a:latin typeface="Cambria Math"/>
                          </a:rPr>
                        </m:ctrlPr>
                      </m:fPr>
                      <m:num>
                        <m:r>
                          <m:rPr>
                            <m:nor/>
                          </m:rPr>
                          <a:rPr lang="en-US" dirty="0"/>
                          <m:t>T</m:t>
                        </m:r>
                        <m:r>
                          <m:rPr>
                            <m:nor/>
                          </m:rPr>
                          <a:rPr lang="en-US" baseline="-25000" dirty="0"/>
                          <m:t>on</m:t>
                        </m:r>
                      </m:num>
                      <m:den>
                        <m:r>
                          <m:rPr>
                            <m:nor/>
                          </m:rPr>
                          <a:rPr lang="en-US" dirty="0"/>
                          <m:t>T</m:t>
                        </m:r>
                        <m:r>
                          <m:rPr>
                            <m:nor/>
                          </m:rPr>
                          <a:rPr lang="en-US" baseline="-25000" dirty="0"/>
                          <m:t>on</m:t>
                        </m:r>
                        <m:r>
                          <m:rPr>
                            <m:nor/>
                          </m:rPr>
                          <a:rPr lang="en-US" dirty="0"/>
                          <m:t>    +</m:t>
                        </m:r>
                        <m:r>
                          <m:rPr>
                            <m:nor/>
                          </m:rPr>
                          <a:rPr lang="en-US" baseline="-25000" dirty="0"/>
                          <m:t> </m:t>
                        </m:r>
                        <m:r>
                          <m:rPr>
                            <m:nor/>
                          </m:rPr>
                          <a:rPr lang="en-US"/>
                          <m:t>T</m:t>
                        </m:r>
                        <m:r>
                          <m:rPr>
                            <m:nor/>
                          </m:rPr>
                          <a:rPr lang="en-US" baseline="-25000"/>
                          <m:t>off</m:t>
                        </m:r>
                      </m:den>
                    </m:f>
                  </m:oMath>
                </a14:m>
                <a:r>
                  <a:rPr lang="en-US" dirty="0" smtClean="0"/>
                  <a:t> = V</a:t>
                </a:r>
                <a14:m>
                  <m:oMath xmlns:m="http://schemas.openxmlformats.org/officeDocument/2006/math">
                    <m:f>
                      <m:fPr>
                        <m:ctrlPr>
                          <a:rPr lang="en-US" i="1" smtClean="0">
                            <a:latin typeface="Cambria Math"/>
                          </a:rPr>
                        </m:ctrlPr>
                      </m:fPr>
                      <m:num>
                        <m:r>
                          <m:rPr>
                            <m:nor/>
                          </m:rPr>
                          <a:rPr lang="en-US" dirty="0"/>
                          <m:t>T</m:t>
                        </m:r>
                        <m:r>
                          <m:rPr>
                            <m:nor/>
                          </m:rPr>
                          <a:rPr lang="en-US" baseline="-25000" dirty="0"/>
                          <m:t>on</m:t>
                        </m:r>
                      </m:num>
                      <m:den>
                        <m:r>
                          <m:rPr>
                            <m:nor/>
                          </m:rPr>
                          <a:rPr lang="en-US" dirty="0"/>
                          <m:t>T</m:t>
                        </m:r>
                      </m:den>
                    </m:f>
                  </m:oMath>
                </a14:m>
                <a:r>
                  <a:rPr lang="en-US" dirty="0" smtClean="0"/>
                  <a:t> =</a:t>
                </a:r>
                <a:r>
                  <a:rPr lang="el-GR" dirty="0" smtClean="0"/>
                  <a:t>α</a:t>
                </a:r>
                <a:r>
                  <a:rPr lang="en-US" dirty="0" smtClean="0"/>
                  <a:t>V eqn 1</a:t>
                </a:r>
              </a:p>
              <a:p>
                <a:pPr marL="0" indent="0">
                  <a:buNone/>
                </a:pPr>
                <a:r>
                  <a:rPr lang="en-US" dirty="0" smtClean="0"/>
                  <a:t>Where </a:t>
                </a:r>
                <a:r>
                  <a:rPr lang="el-GR" dirty="0" smtClean="0"/>
                  <a:t>α</a:t>
                </a:r>
                <a:r>
                  <a:rPr lang="en-US" dirty="0" smtClean="0"/>
                  <a:t>=</a:t>
                </a:r>
                <a:r>
                  <a:rPr lang="en-US" dirty="0"/>
                  <a:t> T</a:t>
                </a:r>
                <a:r>
                  <a:rPr lang="en-US" baseline="-25000" dirty="0"/>
                  <a:t>on</a:t>
                </a:r>
                <a:r>
                  <a:rPr lang="en-US" dirty="0" smtClean="0"/>
                  <a:t> / T is the duty cycle for the circuit and the analogous to transformation ratio of ac transformer. The values  </a:t>
                </a:r>
                <a:r>
                  <a:rPr lang="el-GR" dirty="0" smtClean="0"/>
                  <a:t>α</a:t>
                </a:r>
                <a:r>
                  <a:rPr lang="en-US" dirty="0" smtClean="0"/>
                  <a:t> are zero to 1. </a:t>
                </a:r>
                <a:r>
                  <a:rPr lang="en-US" dirty="0"/>
                  <a:t> </a:t>
                </a:r>
                <a:r>
                  <a:rPr lang="en-US" dirty="0" smtClean="0"/>
                  <a:t>thus the output voltage varies from zero and the supply voltage V. In this case the output voltage is less than the supply voltage. And it is known as the step-down chopper. And step-up chopper, when the voltage is higher than the supply.</a:t>
                </a:r>
              </a:p>
              <a:p>
                <a:pPr marL="0" indent="0">
                  <a:buNone/>
                </a:pPr>
                <a:r>
                  <a:rPr lang="en-US" dirty="0" smtClean="0"/>
                  <a:t>In fig 3.18 (b) and (a)the load current and voltage waveforms are R-L load. But when the resistive load is used in the output, the current and voltage waveforms have similar variation as shown in fig 3.18 (c) and (a).</a:t>
                </a:r>
              </a:p>
              <a:p>
                <a:pPr marL="0" indent="0">
                  <a:buNone/>
                </a:pPr>
                <a:r>
                  <a:rPr lang="en-US" dirty="0" smtClean="0"/>
                  <a:t>      </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7"/>
                <a:stretch>
                  <a:fillRect l="-426" t="-1727"/>
                </a:stretch>
              </a:blipFill>
            </p:spPr>
            <p:txBody>
              <a:bodyPr/>
              <a:lstStyle/>
              <a:p>
                <a:r>
                  <a:rPr lang="en-US">
                    <a:noFill/>
                  </a:rPr>
                  <a:t> </a:t>
                </a:r>
              </a:p>
            </p:txBody>
          </p:sp>
        </mc:Fallback>
      </mc:AlternateContent>
    </p:spTree>
    <p:extLst>
      <p:ext uri="{BB962C8B-B14F-4D97-AF65-F5344CB8AC3E}">
        <p14:creationId xmlns:p14="http://schemas.microsoft.com/office/powerpoint/2010/main" val="6216941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Principle of operation </a:t>
            </a:r>
            <a:r>
              <a:rPr lang="en-US" smtClean="0"/>
              <a:t>of chopper</a:t>
            </a:r>
            <a:endParaRPr lang="en-US"/>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a:bodyPr>
              <a:lstStyle/>
              <a:p>
                <a:pPr marL="0" indent="0">
                  <a:buNone/>
                </a:pPr>
                <a:r>
                  <a:rPr lang="en-US" dirty="0" smtClean="0"/>
                  <a:t>If  R-L load, the inductor absorbs energy from the source during the ton-period and the same is released during </a:t>
                </a:r>
                <a:r>
                  <a:rPr lang="en-US" dirty="0"/>
                  <a:t>the </a:t>
                </a:r>
                <a:r>
                  <a:rPr lang="en-US" dirty="0" smtClean="0"/>
                  <a:t>off-period. Using the principle of energy conservation</a:t>
                </a:r>
              </a:p>
              <a:p>
                <a:pPr marL="0" indent="0">
                  <a:buNone/>
                </a:pPr>
                <a:r>
                  <a:rPr lang="en-US" dirty="0"/>
                  <a:t>	</a:t>
                </a:r>
                <a:r>
                  <a:rPr lang="en-US" dirty="0" smtClean="0"/>
                  <a:t>	Energy absorbed = Energy released</a:t>
                </a:r>
              </a:p>
              <a:p>
                <a:pPr marL="0" indent="0">
                  <a:buNone/>
                </a:pPr>
                <a:r>
                  <a:rPr lang="en-US" dirty="0"/>
                  <a:t>	</a:t>
                </a:r>
                <a:r>
                  <a:rPr lang="en-US" dirty="0" smtClean="0"/>
                  <a:t>	VI=</a:t>
                </a:r>
                <a:r>
                  <a:rPr lang="en-US" dirty="0"/>
                  <a:t> </a:t>
                </a:r>
                <a:r>
                  <a:rPr lang="en-US" dirty="0" smtClean="0"/>
                  <a:t>V</a:t>
                </a:r>
                <a:r>
                  <a:rPr lang="en-US" baseline="-25000" dirty="0" smtClean="0"/>
                  <a:t>a</a:t>
                </a:r>
                <a:r>
                  <a:rPr lang="en-US" dirty="0"/>
                  <a:t> </a:t>
                </a:r>
                <a:r>
                  <a:rPr lang="en-US" dirty="0" smtClean="0"/>
                  <a:t>I</a:t>
                </a:r>
                <a:r>
                  <a:rPr lang="en-US" baseline="-25000" dirty="0" smtClean="0"/>
                  <a:t>a</a:t>
                </a:r>
              </a:p>
              <a:p>
                <a:pPr marL="0" indent="0">
                  <a:buNone/>
                </a:pPr>
                <a:r>
                  <a:rPr lang="en-US" baseline="-25000" dirty="0"/>
                  <a:t>	</a:t>
                </a:r>
                <a:r>
                  <a:rPr lang="en-US" baseline="-25000" dirty="0" smtClean="0"/>
                  <a:t>OR</a:t>
                </a:r>
                <a:r>
                  <a:rPr lang="en-US" dirty="0" smtClean="0"/>
                  <a:t>             I=</a:t>
                </a:r>
                <a:r>
                  <a:rPr lang="en-US" dirty="0"/>
                  <a:t> </a:t>
                </a:r>
                <a14:m>
                  <m:oMath xmlns:m="http://schemas.openxmlformats.org/officeDocument/2006/math">
                    <m:f>
                      <m:fPr>
                        <m:ctrlPr>
                          <a:rPr lang="en-US" i="1">
                            <a:latin typeface="Cambria Math"/>
                          </a:rPr>
                        </m:ctrlPr>
                      </m:fPr>
                      <m:num>
                        <m:r>
                          <m:rPr>
                            <m:nor/>
                          </m:rPr>
                          <a:rPr lang="en-US" dirty="0"/>
                          <m:t>V</m:t>
                        </m:r>
                        <m:r>
                          <m:rPr>
                            <m:nor/>
                          </m:rPr>
                          <a:rPr lang="en-US" baseline="-25000" dirty="0"/>
                          <m:t>a</m:t>
                        </m:r>
                      </m:num>
                      <m:den>
                        <m:r>
                          <m:rPr>
                            <m:sty m:val="p"/>
                          </m:rPr>
                          <a:rPr lang="en-US" b="0" i="0" smtClean="0">
                            <a:latin typeface="Cambria Math" panose="02040503050406030204" pitchFamily="18" charset="0"/>
                          </a:rPr>
                          <m:t>V</m:t>
                        </m:r>
                      </m:den>
                    </m:f>
                  </m:oMath>
                </a14:m>
                <a:r>
                  <a:rPr lang="en-US" dirty="0"/>
                  <a:t> I</a:t>
                </a:r>
                <a:r>
                  <a:rPr lang="en-US" baseline="-25000" dirty="0"/>
                  <a:t>a </a:t>
                </a:r>
                <a:r>
                  <a:rPr lang="en-US" dirty="0" smtClean="0"/>
                  <a:t>=</a:t>
                </a:r>
                <a:r>
                  <a:rPr lang="el-GR" dirty="0" smtClean="0"/>
                  <a:t> α</a:t>
                </a:r>
                <a:r>
                  <a:rPr lang="en-US" dirty="0" smtClean="0"/>
                  <a:t>I</a:t>
                </a:r>
                <a:r>
                  <a:rPr lang="en-US" baseline="-25000" dirty="0" smtClean="0"/>
                  <a:t>a      		</a:t>
                </a:r>
              </a:p>
              <a:p>
                <a:pPr marL="0" indent="0">
                  <a:buNone/>
                </a:pPr>
                <a:r>
                  <a:rPr lang="en-US" baseline="-25000" dirty="0"/>
                  <a:t>	</a:t>
                </a:r>
                <a:r>
                  <a:rPr lang="en-US" baseline="-25000" dirty="0" smtClean="0"/>
                  <a:t>OR	</a:t>
                </a:r>
                <a:r>
                  <a:rPr lang="en-US" dirty="0" smtClean="0"/>
                  <a:t> </a:t>
                </a:r>
                <a14:m>
                  <m:oMath xmlns:m="http://schemas.openxmlformats.org/officeDocument/2006/math">
                    <m:f>
                      <m:fPr>
                        <m:ctrlPr>
                          <a:rPr lang="en-US" i="1">
                            <a:latin typeface="Cambria Math"/>
                          </a:rPr>
                        </m:ctrlPr>
                      </m:fPr>
                      <m:num>
                        <m:r>
                          <m:rPr>
                            <m:nor/>
                          </m:rPr>
                          <a:rPr lang="en-US" dirty="0"/>
                          <m:t>I</m:t>
                        </m:r>
                        <m:r>
                          <a:rPr lang="en-US" b="0" i="1" dirty="0" smtClean="0">
                            <a:latin typeface="Cambria Math" panose="02040503050406030204" pitchFamily="18" charset="0"/>
                          </a:rPr>
                          <m:t> </m:t>
                        </m:r>
                      </m:num>
                      <m:den>
                        <m:r>
                          <m:rPr>
                            <m:nor/>
                          </m:rPr>
                          <a:rPr lang="en-US" dirty="0"/>
                          <m:t>I</m:t>
                        </m:r>
                        <m:r>
                          <m:rPr>
                            <m:nor/>
                          </m:rPr>
                          <a:rPr lang="en-US" baseline="-25000" dirty="0"/>
                          <m:t>a</m:t>
                        </m:r>
                      </m:den>
                    </m:f>
                    <m:r>
                      <a:rPr lang="en-US" b="0" i="1" smtClean="0">
                        <a:latin typeface="Cambria Math" panose="02040503050406030204" pitchFamily="18" charset="0"/>
                      </a:rPr>
                      <m:t>=</m:t>
                    </m:r>
                  </m:oMath>
                </a14:m>
                <a:r>
                  <a:rPr lang="el-GR" dirty="0"/>
                  <a:t> </a:t>
                </a:r>
                <a:r>
                  <a:rPr lang="el-GR" dirty="0" smtClean="0"/>
                  <a:t>α</a:t>
                </a:r>
                <a:r>
                  <a:rPr lang="en-US" dirty="0" smtClean="0"/>
                  <a:t>=</a:t>
                </a:r>
                <a:r>
                  <a:rPr lang="en-US" dirty="0"/>
                  <a:t> </a:t>
                </a:r>
                <a14:m>
                  <m:oMath xmlns:m="http://schemas.openxmlformats.org/officeDocument/2006/math">
                    <m:f>
                      <m:fPr>
                        <m:ctrlPr>
                          <a:rPr lang="en-US" i="1">
                            <a:latin typeface="Cambria Math"/>
                          </a:rPr>
                        </m:ctrlPr>
                      </m:fPr>
                      <m:num>
                        <m:r>
                          <m:rPr>
                            <m:nor/>
                          </m:rPr>
                          <a:rPr lang="en-US" b="0" i="0" smtClean="0">
                            <a:latin typeface="Cambria Math" panose="02040503050406030204" pitchFamily="18" charset="0"/>
                          </a:rPr>
                          <m:t>V</m:t>
                        </m:r>
                        <m:r>
                          <a:rPr lang="en-US" i="1" dirty="0">
                            <a:latin typeface="Cambria Math" panose="02040503050406030204" pitchFamily="18" charset="0"/>
                          </a:rPr>
                          <m:t> </m:t>
                        </m:r>
                      </m:num>
                      <m:den>
                        <m:r>
                          <m:rPr>
                            <m:nor/>
                          </m:rPr>
                          <a:rPr lang="en-US" b="0" i="0" dirty="0" smtClean="0">
                            <a:latin typeface="Cambria Math" panose="02040503050406030204" pitchFamily="18" charset="0"/>
                          </a:rPr>
                          <m:t>V</m:t>
                        </m:r>
                        <m:r>
                          <m:rPr>
                            <m:nor/>
                          </m:rPr>
                          <a:rPr lang="en-US" baseline="-25000" dirty="0"/>
                          <m:t>a</m:t>
                        </m:r>
                      </m:den>
                    </m:f>
                  </m:oMath>
                </a14:m>
                <a:r>
                  <a:rPr lang="en-US" dirty="0" smtClean="0"/>
                  <a:t>	eqn 2</a:t>
                </a:r>
              </a:p>
              <a:p>
                <a:pPr marL="0" indent="0">
                  <a:buNone/>
                </a:pPr>
                <a:r>
                  <a:rPr lang="en-US" dirty="0"/>
                  <a:t>The above relation is similar to that of the ac transformer. Therefore the duty cycle, corresponds to the transformation ratio of transformer. Eqn 1 and 2 show the output of the chopper can be controlled by variation.</a:t>
                </a:r>
              </a:p>
              <a:p>
                <a:pPr marL="0" indent="0">
                  <a:buNone/>
                </a:pPr>
                <a:endParaRPr lang="en-US" dirty="0" smtClean="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5"/>
                <a:stretch>
                  <a:fillRect l="-567" t="-942" b="-785"/>
                </a:stretch>
              </a:blipFill>
            </p:spPr>
            <p:txBody>
              <a:bodyPr/>
              <a:lstStyle/>
              <a:p>
                <a:r>
                  <a:rPr lang="en-US">
                    <a:noFill/>
                  </a:rPr>
                  <a:t> </a:t>
                </a:r>
              </a:p>
            </p:txBody>
          </p:sp>
        </mc:Fallback>
      </mc:AlternateContent>
    </p:spTree>
    <p:extLst>
      <p:ext uri="{BB962C8B-B14F-4D97-AF65-F5344CB8AC3E}">
        <p14:creationId xmlns:p14="http://schemas.microsoft.com/office/powerpoint/2010/main" val="6216941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Control strategies</a:t>
            </a:r>
            <a:endParaRPr lang="en-US" dirty="0"/>
          </a:p>
        </p:txBody>
      </p:sp>
      <p:sp>
        <p:nvSpPr>
          <p:cNvPr id="3" name="Content Placeholder 2"/>
          <p:cNvSpPr>
            <a:spLocks noGrp="1"/>
          </p:cNvSpPr>
          <p:nvPr>
            <p:ph idx="1"/>
          </p:nvPr>
        </p:nvSpPr>
        <p:spPr>
          <a:xfrm>
            <a:off x="677334" y="1527717"/>
            <a:ext cx="8596668" cy="4513645"/>
          </a:xfrm>
        </p:spPr>
        <p:txBody>
          <a:bodyPr>
            <a:normAutofit lnSpcReduction="10000"/>
          </a:bodyPr>
          <a:lstStyle/>
          <a:p>
            <a:r>
              <a:rPr lang="en-US" dirty="0" smtClean="0"/>
              <a:t>From eqn 1 the average value of the output voltage, V can be controlled by periodic opening and closing of the semiconductor switch. There are two control strategies used which are:</a:t>
            </a:r>
          </a:p>
          <a:p>
            <a:pPr lvl="1"/>
            <a:r>
              <a:rPr lang="en-US" dirty="0" smtClean="0"/>
              <a:t>Time-ratio control (TRC)</a:t>
            </a:r>
          </a:p>
          <a:p>
            <a:pPr lvl="1"/>
            <a:r>
              <a:rPr lang="en-US" dirty="0" smtClean="0"/>
              <a:t>Current limit control </a:t>
            </a:r>
          </a:p>
          <a:p>
            <a:pPr marL="544068" lvl="1" indent="-342900">
              <a:buAutoNum type="arabicPeriod"/>
            </a:pPr>
            <a:r>
              <a:rPr lang="en-US" dirty="0" smtClean="0"/>
              <a:t>Time- ratio control (TRC)</a:t>
            </a:r>
          </a:p>
          <a:p>
            <a:pPr marL="201168" lvl="1" indent="0">
              <a:buNone/>
            </a:pPr>
            <a:r>
              <a:rPr lang="en-US" dirty="0" smtClean="0"/>
              <a:t>In TRC, the value </a:t>
            </a:r>
            <a:r>
              <a:rPr lang="en-US" dirty="0"/>
              <a:t>T</a:t>
            </a:r>
            <a:r>
              <a:rPr lang="en-US" baseline="-25000" dirty="0"/>
              <a:t>on</a:t>
            </a:r>
            <a:r>
              <a:rPr lang="en-US" dirty="0"/>
              <a:t> / T </a:t>
            </a:r>
            <a:r>
              <a:rPr lang="en-US" dirty="0" smtClean="0"/>
              <a:t>of is varied. And its because variable frequency control and constant frequency control are affected.</a:t>
            </a:r>
          </a:p>
          <a:p>
            <a:pPr marL="201168" lvl="1" indent="0">
              <a:buNone/>
            </a:pPr>
            <a:r>
              <a:rPr lang="en-US" dirty="0" smtClean="0"/>
              <a:t>		a) Variable Frequency Control (FM)</a:t>
            </a:r>
          </a:p>
          <a:p>
            <a:pPr marL="201168" lvl="1" indent="0">
              <a:buNone/>
            </a:pPr>
            <a:r>
              <a:rPr lang="en-US" dirty="0"/>
              <a:t>	</a:t>
            </a:r>
            <a:r>
              <a:rPr lang="en-US" dirty="0" smtClean="0"/>
              <a:t>	In FM the chopping frequency is kept variable and for this purpose the on time or 		the off time is kept constant. Therefore this scheme is called the Frequency 			Modulation (FM).</a:t>
            </a:r>
          </a:p>
          <a:p>
            <a:pPr marL="201168" lvl="1" indent="0">
              <a:buNone/>
            </a:pPr>
            <a:r>
              <a:rPr lang="en-US" dirty="0" smtClean="0"/>
              <a:t>		b) Constant Frequency Control</a:t>
            </a:r>
          </a:p>
          <a:p>
            <a:pPr marL="201168" lvl="1" indent="0">
              <a:buNone/>
            </a:pPr>
            <a:r>
              <a:rPr lang="en-US" dirty="0"/>
              <a:t>	</a:t>
            </a:r>
            <a:r>
              <a:rPr lang="en-US" dirty="0" smtClean="0"/>
              <a:t>	in this scheme the chopping time remains constant but the pulse width is varied 		to control the output. This scheme is called the Pulse With Modulation</a:t>
            </a:r>
          </a:p>
          <a:p>
            <a:pPr marL="201168" lvl="1" indent="0">
              <a:buNone/>
            </a:pPr>
            <a:endParaRPr lang="en-US" dirty="0" smtClean="0"/>
          </a:p>
          <a:p>
            <a:pPr marL="201168" lvl="1" indent="0">
              <a:buNone/>
            </a:pPr>
            <a:endParaRPr lang="en-US" dirty="0"/>
          </a:p>
          <a:p>
            <a:pPr marL="201168" lvl="1" indent="0">
              <a:buNone/>
            </a:pPr>
            <a:endParaRPr lang="en-US" dirty="0" smtClean="0"/>
          </a:p>
        </p:txBody>
      </p:sp>
    </p:spTree>
    <p:extLst>
      <p:ext uri="{BB962C8B-B14F-4D97-AF65-F5344CB8AC3E}">
        <p14:creationId xmlns:p14="http://schemas.microsoft.com/office/powerpoint/2010/main" val="328987431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Control strategies</a:t>
            </a:r>
            <a:endParaRPr lang="en-US" dirty="0"/>
          </a:p>
        </p:txBody>
      </p:sp>
      <p:sp>
        <p:nvSpPr>
          <p:cNvPr id="3" name="Content Placeholder 2"/>
          <p:cNvSpPr>
            <a:spLocks noGrp="1"/>
          </p:cNvSpPr>
          <p:nvPr>
            <p:ph idx="1"/>
          </p:nvPr>
        </p:nvSpPr>
        <p:spPr>
          <a:xfrm>
            <a:off x="677334" y="1527717"/>
            <a:ext cx="8596668" cy="4513645"/>
          </a:xfrm>
        </p:spPr>
        <p:txBody>
          <a:bodyPr>
            <a:normAutofit/>
          </a:bodyPr>
          <a:lstStyle/>
          <a:p>
            <a:pPr marL="201168" lvl="1" indent="0">
              <a:buNone/>
            </a:pPr>
            <a:r>
              <a:rPr lang="en-US" dirty="0" smtClean="0"/>
              <a:t>The disadvantage of variable frequency control</a:t>
            </a:r>
          </a:p>
          <a:p>
            <a:pPr marL="486918" lvl="1">
              <a:buFont typeface="Courier New" panose="02070309020205020404" pitchFamily="49" charset="0"/>
              <a:buChar char="o"/>
            </a:pPr>
            <a:r>
              <a:rPr lang="en-US" dirty="0" smtClean="0"/>
              <a:t>It experiences wide range of harmonic which are hard to remove</a:t>
            </a:r>
          </a:p>
          <a:p>
            <a:pPr marL="486918" lvl="1">
              <a:buFont typeface="Courier New" panose="02070309020205020404" pitchFamily="49" charset="0"/>
              <a:buChar char="o"/>
            </a:pPr>
            <a:r>
              <a:rPr lang="en-US" dirty="0"/>
              <a:t>I</a:t>
            </a:r>
            <a:r>
              <a:rPr lang="en-US" dirty="0" smtClean="0"/>
              <a:t>t has large period of duty cycle that leads to load current falling to zero between two     consecutive pulses</a:t>
            </a:r>
          </a:p>
          <a:p>
            <a:pPr marL="486918" lvl="1">
              <a:buFont typeface="Courier New" panose="02070309020205020404" pitchFamily="49" charset="0"/>
              <a:buChar char="o"/>
            </a:pPr>
            <a:r>
              <a:rPr lang="en-US" dirty="0" smtClean="0"/>
              <a:t>For control of duty cycle the frequency variations would be wide.</a:t>
            </a:r>
          </a:p>
          <a:p>
            <a:pPr marL="201168" lvl="1" indent="0">
              <a:buNone/>
            </a:pPr>
            <a:r>
              <a:rPr lang="en-US" dirty="0" smtClean="0"/>
              <a:t>Due to the above reasons the pulse width modulation control is preferred over the FM control chopper circuit.</a:t>
            </a:r>
          </a:p>
          <a:p>
            <a:pPr marL="201168" lvl="1" indent="0">
              <a:buNone/>
            </a:pPr>
            <a:r>
              <a:rPr lang="en-US" dirty="0" smtClean="0"/>
              <a:t>2. Current Limit Control</a:t>
            </a:r>
          </a:p>
          <a:p>
            <a:pPr marL="201168" lvl="1" indent="0">
              <a:buNone/>
            </a:pPr>
            <a:r>
              <a:rPr lang="en-US" dirty="0" smtClean="0"/>
              <a:t>In this scheme the chopper is switched on and off between upper and lower limits of load current . when the load current exceeds upper limit the chopper is turned off.  The load current freewheels until it reaches the lower value set. As the current attains lower limit, the chopper is switched on.</a:t>
            </a:r>
          </a:p>
        </p:txBody>
      </p:sp>
    </p:spTree>
    <p:extLst>
      <p:ext uri="{BB962C8B-B14F-4D97-AF65-F5344CB8AC3E}">
        <p14:creationId xmlns:p14="http://schemas.microsoft.com/office/powerpoint/2010/main" val="328987431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86468"/>
          </a:xfrm>
        </p:spPr>
        <p:txBody>
          <a:bodyPr/>
          <a:lstStyle/>
          <a:p>
            <a:r>
              <a:rPr lang="en-US" dirty="0" smtClean="0"/>
              <a:t>Step-Up Chopper</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In this choppers the output voltage is higher than the supply voltage. In this chopper an inductor is connected in series with the supply voltage source.</a:t>
            </a:r>
          </a:p>
          <a:p>
            <a:r>
              <a:rPr lang="en-US" dirty="0" smtClean="0"/>
              <a:t>When the chopper is on, the current flows through inductance L, the chopper  S and power supply source. During the on- period the T</a:t>
            </a:r>
            <a:r>
              <a:rPr lang="en-US" baseline="-25000" dirty="0" smtClean="0"/>
              <a:t>on, the</a:t>
            </a:r>
            <a:r>
              <a:rPr lang="en-US" dirty="0" smtClean="0"/>
              <a:t> inductor L store energy. The set up is shown below</a:t>
            </a:r>
          </a:p>
          <a:p>
            <a:endParaRPr lang="en-US" dirty="0"/>
          </a:p>
          <a:p>
            <a:endParaRPr lang="en-US" dirty="0" smtClean="0"/>
          </a:p>
          <a:p>
            <a:endParaRPr lang="en-US" dirty="0"/>
          </a:p>
          <a:p>
            <a:endParaRPr lang="en-US" dirty="0" smtClean="0"/>
          </a:p>
          <a:p>
            <a:endParaRPr lang="en-US" dirty="0"/>
          </a:p>
          <a:p>
            <a:endParaRPr lang="en-US" dirty="0" smtClean="0"/>
          </a:p>
          <a:p>
            <a:endParaRPr lang="en-US" dirty="0"/>
          </a:p>
          <a:p>
            <a:r>
              <a:rPr lang="en-US" dirty="0" smtClean="0"/>
              <a:t>v</a:t>
            </a:r>
          </a:p>
        </p:txBody>
      </p:sp>
      <p:pic>
        <p:nvPicPr>
          <p:cNvPr id="6" name="Picture 5"/>
          <p:cNvPicPr>
            <a:picLocks noChangeAspect="1"/>
          </p:cNvPicPr>
          <p:nvPr/>
        </p:nvPicPr>
        <p:blipFill rotWithShape="1">
          <a:blip r:embed="rId2">
            <a:extLst>
              <a:ext uri="{28A0092B-C50C-407E-A947-70E740481C1C}">
                <a14:useLocalDpi xmlns:a14="http://schemas.microsoft.com/office/drawing/2010/main" val="0"/>
              </a:ext>
            </a:extLst>
          </a:blip>
          <a:srcRect t="16748" r="-1676" b="50569"/>
          <a:stretch/>
        </p:blipFill>
        <p:spPr>
          <a:xfrm>
            <a:off x="3537825" y="3700725"/>
            <a:ext cx="3189248" cy="2505158"/>
          </a:xfrm>
          <a:prstGeom prst="rect">
            <a:avLst/>
          </a:prstGeom>
        </p:spPr>
      </p:pic>
      <p:pic>
        <p:nvPicPr>
          <p:cNvPr id="7" name="Picture 6"/>
          <p:cNvPicPr>
            <a:picLocks noChangeAspect="1"/>
          </p:cNvPicPr>
          <p:nvPr/>
        </p:nvPicPr>
        <p:blipFill rotWithShape="1">
          <a:blip r:embed="rId2">
            <a:extLst>
              <a:ext uri="{28A0092B-C50C-407E-A947-70E740481C1C}">
                <a14:useLocalDpi xmlns:a14="http://schemas.microsoft.com/office/drawing/2010/main" val="0"/>
              </a:ext>
            </a:extLst>
          </a:blip>
          <a:srcRect t="49267" r="-14679" b="2277"/>
          <a:stretch/>
        </p:blipFill>
        <p:spPr>
          <a:xfrm>
            <a:off x="6556917" y="3468029"/>
            <a:ext cx="2845201" cy="3267308"/>
          </a:xfrm>
          <a:prstGeom prst="rect">
            <a:avLst/>
          </a:prstGeom>
        </p:spPr>
      </p:pic>
      <p:pic>
        <p:nvPicPr>
          <p:cNvPr id="8" name="Picture 7"/>
          <p:cNvPicPr>
            <a:picLocks noChangeAspect="1"/>
          </p:cNvPicPr>
          <p:nvPr/>
        </p:nvPicPr>
        <p:blipFill rotWithShape="1">
          <a:blip r:embed="rId2">
            <a:extLst>
              <a:ext uri="{28A0092B-C50C-407E-A947-70E740481C1C}">
                <a14:useLocalDpi xmlns:a14="http://schemas.microsoft.com/office/drawing/2010/main" val="0"/>
              </a:ext>
            </a:extLst>
          </a:blip>
          <a:srcRect l="8036" t="650" r="7168" b="83252"/>
          <a:stretch/>
        </p:blipFill>
        <p:spPr>
          <a:xfrm>
            <a:off x="791736" y="3990838"/>
            <a:ext cx="2575931" cy="1594624"/>
          </a:xfrm>
          <a:prstGeom prst="rect">
            <a:avLst/>
          </a:prstGeom>
        </p:spPr>
      </p:pic>
    </p:spTree>
    <p:extLst>
      <p:ext uri="{BB962C8B-B14F-4D97-AF65-F5344CB8AC3E}">
        <p14:creationId xmlns:p14="http://schemas.microsoft.com/office/powerpoint/2010/main" val="417032382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86468"/>
          </a:xfrm>
        </p:spPr>
        <p:txBody>
          <a:bodyPr/>
          <a:lstStyle/>
          <a:p>
            <a:r>
              <a:rPr lang="en-US" dirty="0" smtClean="0"/>
              <a:t>Step-Up Chopper</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When the chopper is off, the inductor current is forced to flow through the diode and load for a period </a:t>
            </a:r>
            <a:r>
              <a:rPr lang="en-US" dirty="0"/>
              <a:t> T</a:t>
            </a:r>
            <a:r>
              <a:rPr lang="en-US" baseline="-25000" dirty="0"/>
              <a:t>off </a:t>
            </a:r>
            <a:r>
              <a:rPr lang="en-US" dirty="0" smtClean="0"/>
              <a:t>  because the inductor current discharges slowly. As current decreases the polarity of the emf induced in the inductor is reverse.</a:t>
            </a:r>
          </a:p>
          <a:p>
            <a:r>
              <a:rPr lang="en-US" dirty="0" smtClean="0"/>
              <a:t>Energy stored in T</a:t>
            </a:r>
            <a:r>
              <a:rPr lang="en-US" baseline="-25000" dirty="0" smtClean="0"/>
              <a:t>on</a:t>
            </a:r>
            <a:r>
              <a:rPr lang="en-US" dirty="0" smtClean="0"/>
              <a:t> the inductor is  given by:</a:t>
            </a:r>
          </a:p>
          <a:p>
            <a:r>
              <a:rPr lang="en-US" dirty="0" smtClean="0"/>
              <a:t>W</a:t>
            </a:r>
            <a:r>
              <a:rPr lang="en-US" baseline="-25000" dirty="0" smtClean="0"/>
              <a:t>I</a:t>
            </a:r>
            <a:r>
              <a:rPr lang="en-US" dirty="0" smtClean="0"/>
              <a:t> = V </a:t>
            </a:r>
            <a:r>
              <a:rPr lang="en-US" dirty="0"/>
              <a:t>× I</a:t>
            </a:r>
            <a:r>
              <a:rPr lang="en-US" baseline="-25000" dirty="0"/>
              <a:t>a</a:t>
            </a:r>
            <a:r>
              <a:rPr lang="en-US" dirty="0"/>
              <a:t> × T</a:t>
            </a:r>
            <a:r>
              <a:rPr lang="en-US" baseline="-25000" dirty="0"/>
              <a:t>on  </a:t>
            </a:r>
          </a:p>
          <a:p>
            <a:endParaRPr lang="en-US" dirty="0" smtClean="0"/>
          </a:p>
          <a:p>
            <a:r>
              <a:rPr lang="en-US" dirty="0" smtClean="0"/>
              <a:t>A cycle  average value of current is given by:</a:t>
            </a:r>
          </a:p>
          <a:p>
            <a:r>
              <a:rPr lang="en-US" dirty="0"/>
              <a:t>I</a:t>
            </a:r>
            <a:r>
              <a:rPr lang="en-US" baseline="-25000" dirty="0"/>
              <a:t>a </a:t>
            </a:r>
            <a:r>
              <a:rPr lang="en-US" dirty="0" smtClean="0"/>
              <a:t>= </a:t>
            </a:r>
            <a:r>
              <a:rPr lang="en-US" dirty="0"/>
              <a:t>I</a:t>
            </a:r>
            <a:r>
              <a:rPr lang="en-US" baseline="-25000" dirty="0"/>
              <a:t>1 +</a:t>
            </a:r>
            <a:r>
              <a:rPr lang="en-US" dirty="0" smtClean="0"/>
              <a:t>I</a:t>
            </a:r>
            <a:r>
              <a:rPr lang="en-US" baseline="-25000" dirty="0" smtClean="0"/>
              <a:t>2</a:t>
            </a:r>
            <a:r>
              <a:rPr lang="en-US" dirty="0" smtClean="0"/>
              <a:t>/2 ×</a:t>
            </a:r>
            <a:r>
              <a:rPr lang="en-US" dirty="0"/>
              <a:t> T</a:t>
            </a:r>
            <a:r>
              <a:rPr lang="en-US" baseline="-25000" dirty="0"/>
              <a:t>on</a:t>
            </a:r>
            <a:r>
              <a:rPr lang="en-US" dirty="0" smtClean="0"/>
              <a:t> 			</a:t>
            </a:r>
          </a:p>
          <a:p>
            <a:endParaRPr lang="en-US" dirty="0" smtClean="0"/>
          </a:p>
          <a:p>
            <a:r>
              <a:rPr lang="en-US" dirty="0" smtClean="0"/>
              <a:t> W</a:t>
            </a:r>
            <a:r>
              <a:rPr lang="en-US" baseline="-25000" dirty="0"/>
              <a:t>I</a:t>
            </a:r>
            <a:r>
              <a:rPr lang="en-US" baseline="-25000" dirty="0" smtClean="0"/>
              <a:t> </a:t>
            </a:r>
            <a:r>
              <a:rPr lang="en-US" dirty="0" smtClean="0"/>
              <a:t>=</a:t>
            </a:r>
            <a:r>
              <a:rPr lang="en-US" dirty="0"/>
              <a:t> </a:t>
            </a:r>
            <a:r>
              <a:rPr lang="en-US" dirty="0" smtClean="0"/>
              <a:t>V×</a:t>
            </a:r>
            <a:r>
              <a:rPr lang="en-US" baseline="-25000" dirty="0" smtClean="0"/>
              <a:t> </a:t>
            </a:r>
            <a:r>
              <a:rPr lang="en-US" dirty="0"/>
              <a:t>I</a:t>
            </a:r>
            <a:r>
              <a:rPr lang="en-US" baseline="-25000" dirty="0"/>
              <a:t>1 +</a:t>
            </a:r>
            <a:r>
              <a:rPr lang="en-US" dirty="0"/>
              <a:t>I</a:t>
            </a:r>
            <a:r>
              <a:rPr lang="en-US" baseline="-25000" dirty="0"/>
              <a:t>2</a:t>
            </a:r>
            <a:r>
              <a:rPr lang="en-US" dirty="0"/>
              <a:t>/2 × </a:t>
            </a:r>
            <a:r>
              <a:rPr lang="en-US" dirty="0" smtClean="0"/>
              <a:t>T</a:t>
            </a:r>
            <a:r>
              <a:rPr lang="en-US" baseline="-25000" dirty="0" smtClean="0"/>
              <a:t>on</a:t>
            </a:r>
            <a:endParaRPr lang="en-US" dirty="0"/>
          </a:p>
          <a:p>
            <a:endParaRPr lang="en-US" dirty="0" smtClean="0"/>
          </a:p>
          <a:p>
            <a:pPr marL="0" indent="0">
              <a:buNone/>
            </a:pPr>
            <a:r>
              <a:rPr lang="en-US" baseline="-25000" dirty="0"/>
              <a:t> </a:t>
            </a:r>
            <a:r>
              <a:rPr lang="en-US" dirty="0" smtClean="0"/>
              <a:t>  </a:t>
            </a:r>
            <a:r>
              <a:rPr lang="en-US" baseline="-25000" dirty="0" smtClean="0"/>
              <a:t> </a:t>
            </a:r>
            <a:r>
              <a:rPr lang="en-US" dirty="0" smtClean="0"/>
              <a:t>Energy released in T</a:t>
            </a:r>
            <a:r>
              <a:rPr lang="en-US" baseline="-25000" dirty="0" smtClean="0"/>
              <a:t>off</a:t>
            </a:r>
            <a:r>
              <a:rPr lang="en-US" dirty="0" smtClean="0"/>
              <a:t>  the inductor is given by:</a:t>
            </a:r>
          </a:p>
          <a:p>
            <a:pPr marL="0" indent="0">
              <a:buNone/>
            </a:pPr>
            <a:endParaRPr lang="en-US" dirty="0" smtClean="0"/>
          </a:p>
          <a:p>
            <a:endParaRPr lang="en-US" dirty="0" smtClean="0"/>
          </a:p>
          <a:p>
            <a:endParaRPr lang="en-US" baseline="-25000" dirty="0"/>
          </a:p>
          <a:p>
            <a:endParaRPr lang="en-US" dirty="0"/>
          </a:p>
          <a:p>
            <a:endParaRPr lang="en-US" dirty="0" smtClean="0"/>
          </a:p>
          <a:p>
            <a:endParaRPr lang="en-US" dirty="0" smtClean="0"/>
          </a:p>
        </p:txBody>
      </p:sp>
    </p:spTree>
    <p:extLst>
      <p:ext uri="{BB962C8B-B14F-4D97-AF65-F5344CB8AC3E}">
        <p14:creationId xmlns:p14="http://schemas.microsoft.com/office/powerpoint/2010/main" val="417032382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86468"/>
          </a:xfrm>
        </p:spPr>
        <p:txBody>
          <a:bodyPr/>
          <a:lstStyle/>
          <a:p>
            <a:r>
              <a:rPr lang="en-US" dirty="0" smtClean="0"/>
              <a:t>Step-Up Chopper</a:t>
            </a:r>
            <a:endParaRPr lang="en-US" dirty="0"/>
          </a:p>
        </p:txBody>
      </p:sp>
      <p:sp>
        <p:nvSpPr>
          <p:cNvPr id="3" name="Content Placeholder 2"/>
          <p:cNvSpPr>
            <a:spLocks noGrp="1"/>
          </p:cNvSpPr>
          <p:nvPr>
            <p:ph idx="1"/>
          </p:nvPr>
        </p:nvSpPr>
        <p:spPr/>
        <p:txBody>
          <a:bodyPr>
            <a:normAutofit/>
          </a:bodyPr>
          <a:lstStyle/>
          <a:p>
            <a:r>
              <a:rPr lang="en-US" dirty="0" smtClean="0"/>
              <a:t>W</a:t>
            </a:r>
            <a:r>
              <a:rPr lang="en-US" baseline="-25000" dirty="0" smtClean="0"/>
              <a:t>O</a:t>
            </a:r>
            <a:r>
              <a:rPr lang="en-US" dirty="0" smtClean="0"/>
              <a:t> =Voltage across inductor × average current through inductor × </a:t>
            </a:r>
            <a:r>
              <a:rPr lang="en-US" dirty="0"/>
              <a:t>T</a:t>
            </a:r>
            <a:r>
              <a:rPr lang="en-US" baseline="-25000" dirty="0"/>
              <a:t>off</a:t>
            </a:r>
            <a:r>
              <a:rPr lang="en-US" dirty="0" smtClean="0"/>
              <a:t> </a:t>
            </a:r>
          </a:p>
          <a:p>
            <a:endParaRPr lang="en-US" dirty="0"/>
          </a:p>
          <a:p>
            <a:endParaRPr lang="en-US" dirty="0" smtClean="0"/>
          </a:p>
          <a:p>
            <a:endParaRPr lang="en-US" dirty="0"/>
          </a:p>
          <a:p>
            <a:r>
              <a:rPr lang="en-US" dirty="0" smtClean="0"/>
              <a:t>Assume the system to be lossless then:</a:t>
            </a:r>
          </a:p>
          <a:p>
            <a:endParaRPr lang="en-US" dirty="0" smtClean="0"/>
          </a:p>
          <a:p>
            <a:endParaRPr lang="en-US" dirty="0" smtClean="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39590" y="2765502"/>
            <a:ext cx="2620537" cy="723319"/>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21620" y="4377082"/>
            <a:ext cx="3055434" cy="2046019"/>
          </a:xfrm>
          <a:prstGeom prst="rect">
            <a:avLst/>
          </a:prstGeom>
        </p:spPr>
      </p:pic>
    </p:spTree>
    <p:extLst>
      <p:ext uri="{BB962C8B-B14F-4D97-AF65-F5344CB8AC3E}">
        <p14:creationId xmlns:p14="http://schemas.microsoft.com/office/powerpoint/2010/main" val="417032382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dirty="0" smtClean="0"/>
              <a:t>Step-Up/Down Chopper</a:t>
            </a:r>
            <a:endParaRPr lang="en-US" dirty="0"/>
          </a:p>
        </p:txBody>
      </p:sp>
      <p:sp>
        <p:nvSpPr>
          <p:cNvPr id="5" name="Content Placeholder 4"/>
          <p:cNvSpPr>
            <a:spLocks noGrp="1"/>
          </p:cNvSpPr>
          <p:nvPr>
            <p:ph idx="1"/>
          </p:nvPr>
        </p:nvSpPr>
        <p:spPr/>
        <p:txBody>
          <a:bodyPr>
            <a:normAutofit/>
          </a:bodyPr>
          <a:lstStyle/>
          <a:p>
            <a:r>
              <a:rPr lang="en-US" dirty="0" smtClean="0"/>
              <a:t>This chopper can be used to step up or down the supply voltage by varying its duty cycle. Its operation is as shown below</a:t>
            </a:r>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4995" y="3281825"/>
            <a:ext cx="3266029" cy="1791980"/>
          </a:xfrm>
          <a:prstGeom prst="rect">
            <a:avLst/>
          </a:prstGeom>
        </p:spPr>
      </p:pic>
    </p:spTree>
    <p:extLst>
      <p:ext uri="{BB962C8B-B14F-4D97-AF65-F5344CB8AC3E}">
        <p14:creationId xmlns:p14="http://schemas.microsoft.com/office/powerpoint/2010/main" val="187421659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dirty="0" smtClean="0"/>
              <a:t>Step-Up/Down Chopper</a:t>
            </a:r>
            <a:endParaRPr lang="en-US" dirty="0"/>
          </a:p>
        </p:txBody>
      </p:sp>
      <p:sp>
        <p:nvSpPr>
          <p:cNvPr id="5" name="Content Placeholder 4"/>
          <p:cNvSpPr>
            <a:spLocks noGrp="1"/>
          </p:cNvSpPr>
          <p:nvPr>
            <p:ph idx="1"/>
          </p:nvPr>
        </p:nvSpPr>
        <p:spPr/>
        <p:txBody>
          <a:bodyPr>
            <a:normAutofit/>
          </a:bodyPr>
          <a:lstStyle/>
          <a:p>
            <a:r>
              <a:rPr lang="en-US" sz="2000" dirty="0"/>
              <a:t>When the chopper is on, the supply current flows through path V+ ,chopper, </a:t>
            </a:r>
            <a:r>
              <a:rPr lang="en-US" sz="2000" dirty="0" smtClean="0"/>
              <a:t> </a:t>
            </a:r>
            <a:r>
              <a:rPr lang="en-US" sz="2000" dirty="0"/>
              <a:t>inductor </a:t>
            </a:r>
            <a:r>
              <a:rPr lang="en-US" sz="2000" dirty="0" smtClean="0"/>
              <a:t>L and V-. This energizes the inductor to store energy. When the chopper is off the energy in the inductor decreases. This results in in the reversion of the load polarity w.r.t. source voltage as stored energy in the inductor is released from the inductor through the load, diode and the voltage across the load.</a:t>
            </a:r>
          </a:p>
          <a:p>
            <a:pPr marL="0" indent="0">
              <a:buNone/>
            </a:pPr>
            <a:r>
              <a:rPr lang="en-US" sz="2000" dirty="0" smtClean="0"/>
              <a:t>Energy stored in the inductor L  </a:t>
            </a:r>
            <a:r>
              <a:rPr lang="en-US" sz="2000" dirty="0"/>
              <a:t>at T</a:t>
            </a:r>
            <a:r>
              <a:rPr lang="en-US" sz="2000" baseline="-25000" dirty="0"/>
              <a:t>on </a:t>
            </a:r>
            <a:endParaRPr lang="en-US" sz="2000" baseline="-25000" dirty="0" smtClean="0"/>
          </a:p>
          <a:p>
            <a:pPr marL="0" indent="0">
              <a:buNone/>
            </a:pPr>
            <a:r>
              <a:rPr lang="en-US" sz="2000" dirty="0" smtClean="0"/>
              <a:t>W</a:t>
            </a:r>
            <a:r>
              <a:rPr lang="en-US" sz="2000" baseline="-25000" dirty="0" smtClean="0"/>
              <a:t>I </a:t>
            </a:r>
            <a:r>
              <a:rPr lang="en-US" sz="2000" dirty="0" smtClean="0"/>
              <a:t>=</a:t>
            </a:r>
            <a:r>
              <a:rPr lang="en-US" sz="2400" dirty="0" smtClean="0"/>
              <a:t>v × </a:t>
            </a:r>
            <a:r>
              <a:rPr lang="en-US" sz="2000" dirty="0" smtClean="0"/>
              <a:t>I</a:t>
            </a:r>
            <a:r>
              <a:rPr lang="en-US" sz="2000" baseline="-25000" dirty="0" smtClean="0"/>
              <a:t>a</a:t>
            </a:r>
            <a:r>
              <a:rPr lang="en-US" sz="2000" dirty="0"/>
              <a:t> </a:t>
            </a:r>
            <a:r>
              <a:rPr lang="en-US" sz="2000" dirty="0" smtClean="0"/>
              <a:t>× </a:t>
            </a:r>
            <a:r>
              <a:rPr lang="en-US" sz="2000" dirty="0"/>
              <a:t>T</a:t>
            </a:r>
            <a:r>
              <a:rPr lang="en-US" sz="2000" baseline="-25000" dirty="0"/>
              <a:t>on </a:t>
            </a:r>
          </a:p>
          <a:p>
            <a:pPr marL="0" indent="0">
              <a:buNone/>
            </a:pPr>
            <a:r>
              <a:rPr lang="en-US" sz="2000" dirty="0" smtClean="0"/>
              <a:t> Average current </a:t>
            </a:r>
            <a:r>
              <a:rPr lang="en-US" sz="2400" dirty="0"/>
              <a:t> </a:t>
            </a:r>
            <a:r>
              <a:rPr lang="en-US" sz="2000" dirty="0"/>
              <a:t>I</a:t>
            </a:r>
            <a:r>
              <a:rPr lang="en-US" sz="2000" baseline="-25000" dirty="0"/>
              <a:t>a</a:t>
            </a:r>
            <a:r>
              <a:rPr lang="en-US" sz="2000" dirty="0"/>
              <a:t> </a:t>
            </a:r>
            <a:r>
              <a:rPr lang="en-US" sz="2000" dirty="0" smtClean="0"/>
              <a:t> through the inductor L</a:t>
            </a:r>
          </a:p>
          <a:p>
            <a:pPr marL="0" indent="0">
              <a:buNone/>
            </a:pPr>
            <a:endParaRPr lang="en-US" sz="2000" dirty="0" smtClean="0"/>
          </a:p>
          <a:p>
            <a:pPr marL="0" indent="0">
              <a:buNone/>
            </a:pPr>
            <a:endParaRPr lang="en-US" sz="2000" dirty="0"/>
          </a:p>
          <a:p>
            <a:pPr marL="0" indent="0">
              <a:buNone/>
            </a:pPr>
            <a:endParaRPr lang="en-US" sz="2000" dirty="0"/>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t="-5051" r="30156" b="-1"/>
          <a:stretch/>
        </p:blipFill>
        <p:spPr>
          <a:xfrm>
            <a:off x="1304693" y="5599570"/>
            <a:ext cx="1873405" cy="883584"/>
          </a:xfrm>
          <a:prstGeom prst="rect">
            <a:avLst/>
          </a:prstGeom>
        </p:spPr>
      </p:pic>
    </p:spTree>
    <p:extLst>
      <p:ext uri="{BB962C8B-B14F-4D97-AF65-F5344CB8AC3E}">
        <p14:creationId xmlns:p14="http://schemas.microsoft.com/office/powerpoint/2010/main" val="187421659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dirty="0" smtClean="0"/>
              <a:t>Step-Up/Down Chopper</a:t>
            </a:r>
            <a:endParaRPr lang="en-US" dirty="0"/>
          </a:p>
        </p:txBody>
      </p:sp>
      <p:sp>
        <p:nvSpPr>
          <p:cNvPr id="5" name="Content Placeholder 4"/>
          <p:cNvSpPr>
            <a:spLocks noGrp="1"/>
          </p:cNvSpPr>
          <p:nvPr>
            <p:ph idx="1"/>
          </p:nvPr>
        </p:nvSpPr>
        <p:spPr/>
        <p:txBody>
          <a:bodyPr>
            <a:normAutofit/>
          </a:bodyPr>
          <a:lstStyle/>
          <a:p>
            <a:r>
              <a:rPr lang="en-US" sz="2000" dirty="0" smtClean="0"/>
              <a:t>Energy released by the inductor is given by:</a:t>
            </a:r>
          </a:p>
          <a:p>
            <a:endParaRPr lang="en-US" sz="2000" dirty="0"/>
          </a:p>
          <a:p>
            <a:endParaRPr lang="en-US" sz="2000" dirty="0" smtClean="0"/>
          </a:p>
          <a:p>
            <a:endParaRPr lang="en-US" sz="2000" dirty="0"/>
          </a:p>
          <a:p>
            <a:r>
              <a:rPr lang="en-US" sz="2000" dirty="0" smtClean="0"/>
              <a:t>In stead state on energy losses thus</a:t>
            </a:r>
          </a:p>
          <a:p>
            <a:r>
              <a:rPr lang="en-US" sz="2000" dirty="0"/>
              <a:t> W</a:t>
            </a:r>
            <a:r>
              <a:rPr lang="en-US" sz="2000" baseline="-25000" dirty="0"/>
              <a:t>I </a:t>
            </a:r>
            <a:r>
              <a:rPr lang="en-US" sz="2000" dirty="0"/>
              <a:t>= </a:t>
            </a:r>
            <a:r>
              <a:rPr lang="en-US" sz="2000" dirty="0" smtClean="0"/>
              <a:t>W</a:t>
            </a:r>
            <a:r>
              <a:rPr lang="en-US" sz="2000" baseline="-25000" dirty="0" smtClean="0"/>
              <a:t>O</a:t>
            </a:r>
          </a:p>
          <a:p>
            <a:r>
              <a:rPr lang="en-US" sz="2000" baseline="-25000" dirty="0" smtClean="0"/>
              <a:t>Therefore</a:t>
            </a:r>
            <a:r>
              <a:rPr lang="en-US" sz="2000" dirty="0" smtClean="0"/>
              <a:t> </a:t>
            </a:r>
          </a:p>
          <a:p>
            <a:endParaRPr lang="en-US" sz="2000" dirty="0"/>
          </a:p>
          <a:p>
            <a:endParaRPr lang="en-US" sz="2000" dirty="0" smtClean="0"/>
          </a:p>
          <a:p>
            <a:endParaRPr lang="en-US" sz="2000" dirty="0"/>
          </a:p>
          <a:p>
            <a:pPr marL="0" indent="0">
              <a:buNone/>
            </a:pPr>
            <a:endParaRPr lang="en-US" sz="2000" dirty="0" smtClean="0"/>
          </a:p>
          <a:p>
            <a:endParaRPr lang="en-US" sz="2000" dirty="0" smtClean="0"/>
          </a:p>
          <a:p>
            <a:endParaRPr lang="en-US" sz="2000"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38532" y="2821259"/>
            <a:ext cx="1918707" cy="619638"/>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75400" y="4850780"/>
            <a:ext cx="3247619" cy="1420771"/>
          </a:xfrm>
          <a:prstGeom prst="rect">
            <a:avLst/>
          </a:prstGeom>
        </p:spPr>
      </p:pic>
    </p:spTree>
    <p:extLst>
      <p:ext uri="{BB962C8B-B14F-4D97-AF65-F5344CB8AC3E}">
        <p14:creationId xmlns:p14="http://schemas.microsoft.com/office/powerpoint/2010/main" val="187421659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dirty="0" smtClean="0"/>
              <a:t>Step-Up/Down Chopper</a:t>
            </a:r>
            <a:endParaRPr lang="en-US" dirty="0"/>
          </a:p>
        </p:txBody>
      </p:sp>
      <mc:AlternateContent xmlns:mc="http://schemas.openxmlformats.org/markup-compatibility/2006" xmlns:a14="http://schemas.microsoft.com/office/drawing/2010/main">
        <mc:Choice Requires="a14">
          <p:sp>
            <p:nvSpPr>
              <p:cNvPr id="5" name="Content Placeholder 4"/>
              <p:cNvSpPr>
                <a:spLocks noGrp="1"/>
              </p:cNvSpPr>
              <p:nvPr>
                <p:ph idx="1"/>
              </p:nvPr>
            </p:nvSpPr>
            <p:spPr/>
            <p:txBody>
              <a:bodyPr>
                <a:normAutofit/>
              </a:bodyPr>
              <a:lstStyle/>
              <a:p>
                <a:r>
                  <a:rPr lang="en-US" sz="2000" dirty="0"/>
                  <a:t>Substituting  </a:t>
                </a:r>
                <a14:m>
                  <m:oMath xmlns:m="http://schemas.openxmlformats.org/officeDocument/2006/math">
                    <m:f>
                      <m:fPr>
                        <m:ctrlPr>
                          <a:rPr lang="en-US" sz="2000" i="1">
                            <a:latin typeface="Cambria Math"/>
                          </a:rPr>
                        </m:ctrlPr>
                      </m:fPr>
                      <m:num>
                        <m:r>
                          <m:rPr>
                            <m:nor/>
                          </m:rPr>
                          <a:rPr lang="en-US" sz="2000" dirty="0"/>
                          <m:t>T</m:t>
                        </m:r>
                        <m:r>
                          <m:rPr>
                            <m:nor/>
                          </m:rPr>
                          <a:rPr lang="en-US" sz="2000" baseline="-25000" dirty="0"/>
                          <m:t>on</m:t>
                        </m:r>
                        <m:r>
                          <m:rPr>
                            <m:nor/>
                          </m:rPr>
                          <a:rPr lang="en-US" sz="2000" b="0" i="0" baseline="-25000" dirty="0" smtClean="0"/>
                          <m:t> </m:t>
                        </m:r>
                      </m:num>
                      <m:den>
                        <m:r>
                          <m:rPr>
                            <m:nor/>
                          </m:rPr>
                          <a:rPr lang="en-US" sz="2000" b="0" i="0" dirty="0" smtClean="0">
                            <a:latin typeface="Cambria Math" panose="02040503050406030204" pitchFamily="18" charset="0"/>
                          </a:rPr>
                          <m:t>T</m:t>
                        </m:r>
                      </m:den>
                    </m:f>
                  </m:oMath>
                </a14:m>
                <a:r>
                  <a:rPr lang="en-US" sz="2000" dirty="0" smtClean="0"/>
                  <a:t>=a in the eqn above</a:t>
                </a:r>
              </a:p>
              <a:p>
                <a:endParaRPr lang="en-US" sz="2000" dirty="0"/>
              </a:p>
              <a:p>
                <a:endParaRPr lang="en-US" sz="2000" dirty="0" smtClean="0"/>
              </a:p>
              <a:p>
                <a:endParaRPr lang="en-US" sz="2000" dirty="0"/>
              </a:p>
              <a:p>
                <a:r>
                  <a:rPr lang="en-US" sz="2000" dirty="0" smtClean="0"/>
                  <a:t> </a:t>
                </a:r>
              </a:p>
              <a:p>
                <a:endParaRPr lang="en-US" sz="2000" dirty="0"/>
              </a:p>
            </p:txBody>
          </p:sp>
        </mc:Choice>
        <mc:Fallback xmlns="">
          <p:sp>
            <p:nvSpPr>
              <p:cNvPr id="5" name="Content Placeholder 4"/>
              <p:cNvSpPr>
                <a:spLocks noGrp="1" noRot="1" noChangeAspect="1" noMove="1" noResize="1" noEditPoints="1" noAdjustHandles="1" noChangeArrowheads="1" noChangeShapeType="1" noTextEdit="1"/>
              </p:cNvSpPr>
              <p:nvPr>
                <p:ph idx="1"/>
              </p:nvPr>
            </p:nvSpPr>
            <p:spPr>
              <a:blipFill rotWithShape="0">
                <a:blip r:embed="rId2"/>
                <a:stretch>
                  <a:fillRect l="-284"/>
                </a:stretch>
              </a:blipFill>
            </p:spPr>
            <p:txBody>
              <a:bodyPr/>
              <a:lstStyle/>
              <a:p>
                <a:r>
                  <a:rPr lang="en-US">
                    <a:noFill/>
                  </a:rPr>
                  <a:t> </a:t>
                </a:r>
              </a:p>
            </p:txBody>
          </p:sp>
        </mc:Fallback>
      </mc:AlternateContent>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47316" y="3100040"/>
            <a:ext cx="1999855" cy="735980"/>
          </a:xfrm>
          <a:prstGeom prst="rect">
            <a:avLst/>
          </a:prstGeom>
        </p:spPr>
      </p:pic>
    </p:spTree>
    <p:extLst>
      <p:ext uri="{BB962C8B-B14F-4D97-AF65-F5344CB8AC3E}">
        <p14:creationId xmlns:p14="http://schemas.microsoft.com/office/powerpoint/2010/main" val="187421659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Chopper Control of Separately Excited DC Motor Drive</a:t>
            </a:r>
            <a:endParaRPr lang="en-US" dirty="0"/>
          </a:p>
        </p:txBody>
      </p:sp>
      <p:sp>
        <p:nvSpPr>
          <p:cNvPr id="3" name="Content Placeholder 2"/>
          <p:cNvSpPr>
            <a:spLocks noGrp="1"/>
          </p:cNvSpPr>
          <p:nvPr>
            <p:ph idx="1"/>
          </p:nvPr>
        </p:nvSpPr>
        <p:spPr/>
        <p:txBody>
          <a:bodyPr>
            <a:normAutofit lnSpcReduction="10000"/>
          </a:bodyPr>
          <a:lstStyle/>
          <a:p>
            <a:r>
              <a:rPr lang="en-US" dirty="0" smtClean="0"/>
              <a:t>There are three modes of operating chopper drivers and they are:</a:t>
            </a:r>
          </a:p>
          <a:p>
            <a:pPr marL="800100" lvl="1" indent="-342900">
              <a:buFont typeface="+mj-lt"/>
              <a:buAutoNum type="arabicPeriod"/>
            </a:pPr>
            <a:r>
              <a:rPr lang="en-US" dirty="0" smtClean="0"/>
              <a:t>Motoring mode</a:t>
            </a:r>
          </a:p>
          <a:p>
            <a:pPr marL="800100" lvl="1" indent="-342900">
              <a:buFont typeface="+mj-lt"/>
              <a:buAutoNum type="arabicPeriod"/>
            </a:pPr>
            <a:r>
              <a:rPr lang="en-US" dirty="0" smtClean="0"/>
              <a:t>Regenerative braking mode</a:t>
            </a:r>
          </a:p>
          <a:p>
            <a:pPr marL="800100" lvl="1" indent="-342900">
              <a:buFont typeface="+mj-lt"/>
              <a:buAutoNum type="arabicPeriod"/>
            </a:pPr>
            <a:r>
              <a:rPr lang="en-US" dirty="0" smtClean="0"/>
              <a:t>Rheostatic  braking mode</a:t>
            </a:r>
          </a:p>
          <a:p>
            <a:pPr marL="457200" lvl="1" indent="0">
              <a:buNone/>
            </a:pPr>
            <a:r>
              <a:rPr lang="en-US" dirty="0" smtClean="0"/>
              <a:t>1. Motoring mode</a:t>
            </a:r>
          </a:p>
          <a:p>
            <a:pPr marL="457200" lvl="1" indent="0">
              <a:buNone/>
            </a:pPr>
            <a:r>
              <a:rPr lang="en-US" dirty="0" smtClean="0"/>
              <a:t>In this mode one quadrant chopper feeds the motor  from a dc supply of voltage, the field being excited is separated from a separate source. When the chopper conducts, voltage across the motor armature is supply voltage, and when it blocks, voltage across the armature is zero. Since both average voltage and current are positive, power can flow to the load from the source. This represent motoring operation.</a:t>
            </a:r>
          </a:p>
          <a:p>
            <a:pPr marL="457200" lvl="1" indent="0">
              <a:buNone/>
            </a:pPr>
            <a:r>
              <a:rPr lang="en-US" dirty="0" smtClean="0"/>
              <a:t>2. </a:t>
            </a:r>
            <a:r>
              <a:rPr lang="en-US" dirty="0"/>
              <a:t>Regenerative braking mode</a:t>
            </a:r>
          </a:p>
          <a:p>
            <a:pPr marL="457200" lvl="1" indent="0">
              <a:buNone/>
            </a:pPr>
            <a:r>
              <a:rPr lang="en-US" dirty="0" smtClean="0"/>
              <a:t>In this mode braking the motor is made to operate as a generator and the kinetic energy of the motor is converted to electrical energy and returned to the supply.</a:t>
            </a:r>
          </a:p>
          <a:p>
            <a:pPr marL="457200" lvl="1" indent="0">
              <a:buNone/>
            </a:pPr>
            <a:endParaRPr lang="en-US" dirty="0" smtClean="0"/>
          </a:p>
          <a:p>
            <a:pPr marL="800100" lvl="1" indent="-342900">
              <a:buAutoNum type="arabicPeriod"/>
            </a:pPr>
            <a:endParaRPr lang="en-US" dirty="0" smtClean="0"/>
          </a:p>
        </p:txBody>
      </p:sp>
    </p:spTree>
    <p:extLst>
      <p:ext uri="{BB962C8B-B14F-4D97-AF65-F5344CB8AC3E}">
        <p14:creationId xmlns:p14="http://schemas.microsoft.com/office/powerpoint/2010/main" val="136481448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Chopper Control of Separately Excited DC Motor Drive</a:t>
            </a:r>
            <a:endParaRPr lang="en-US" dirty="0"/>
          </a:p>
        </p:txBody>
      </p:sp>
      <p:sp>
        <p:nvSpPr>
          <p:cNvPr id="3" name="Content Placeholder 2"/>
          <p:cNvSpPr>
            <a:spLocks noGrp="1"/>
          </p:cNvSpPr>
          <p:nvPr>
            <p:ph idx="1"/>
          </p:nvPr>
        </p:nvSpPr>
        <p:spPr/>
        <p:txBody>
          <a:bodyPr>
            <a:normAutofit/>
          </a:bodyPr>
          <a:lstStyle/>
          <a:p>
            <a:pPr marL="457200" lvl="1" indent="0">
              <a:buNone/>
            </a:pPr>
            <a:r>
              <a:rPr lang="en-US" dirty="0" smtClean="0"/>
              <a:t>  3. Rheostatic  </a:t>
            </a:r>
            <a:r>
              <a:rPr lang="en-US" dirty="0"/>
              <a:t>braking </a:t>
            </a:r>
            <a:r>
              <a:rPr lang="en-US" dirty="0" smtClean="0"/>
              <a:t>mode</a:t>
            </a:r>
          </a:p>
          <a:p>
            <a:pPr marL="457200" lvl="1" indent="0">
              <a:buNone/>
            </a:pPr>
            <a:r>
              <a:rPr lang="en-US" dirty="0" smtClean="0"/>
              <a:t>This mode is the motor also operates as a generator and the kinetic energy converted to electrical energy. The electrical energy is generated in the braking resistance connected to the terminals as shown below.</a:t>
            </a:r>
            <a:endParaRPr lang="en-US" dirty="0"/>
          </a:p>
          <a:p>
            <a:pPr marL="800100" lvl="1" indent="-342900">
              <a:buAutoNum type="arabicPeriod"/>
            </a:pPr>
            <a:endParaRPr lang="en-US" dirty="0" smtClean="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69473" y="3491726"/>
            <a:ext cx="3512634" cy="3254762"/>
          </a:xfrm>
          <a:prstGeom prst="rect">
            <a:avLst/>
          </a:prstGeom>
        </p:spPr>
      </p:pic>
    </p:spTree>
    <p:extLst>
      <p:ext uri="{BB962C8B-B14F-4D97-AF65-F5344CB8AC3E}">
        <p14:creationId xmlns:p14="http://schemas.microsoft.com/office/powerpoint/2010/main" val="136481448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References</a:t>
            </a:r>
            <a:endParaRPr lang="en-US" dirty="0"/>
          </a:p>
        </p:txBody>
      </p:sp>
      <p:sp>
        <p:nvSpPr>
          <p:cNvPr id="3" name="Content Placeholder 2"/>
          <p:cNvSpPr>
            <a:spLocks noGrp="1"/>
          </p:cNvSpPr>
          <p:nvPr>
            <p:ph idx="1"/>
          </p:nvPr>
        </p:nvSpPr>
        <p:spPr/>
        <p:txBody>
          <a:bodyPr>
            <a:normAutofit lnSpcReduction="10000"/>
          </a:bodyPr>
          <a:lstStyle/>
          <a:p>
            <a:pPr lvl="0" algn="just">
              <a:lnSpc>
                <a:spcPct val="200000"/>
              </a:lnSpc>
            </a:pPr>
            <a:r>
              <a:rPr lang="en-US" dirty="0">
                <a:hlinkClick r:id="rId2"/>
              </a:rPr>
              <a:t>S Arof</a:t>
            </a:r>
            <a:r>
              <a:rPr lang="en-US" dirty="0"/>
              <a:t>, NHN Diyanah, </a:t>
            </a:r>
            <a:r>
              <a:rPr lang="en-US" dirty="0">
                <a:hlinkClick r:id="rId3"/>
              </a:rPr>
              <a:t>NM Noor</a:t>
            </a:r>
            <a:r>
              <a:rPr lang="en-US" dirty="0"/>
              <a:t>, JA Jalil </a:t>
            </a:r>
            <a:r>
              <a:rPr lang="en-US" dirty="0" smtClean="0"/>
              <a:t>-Progress </a:t>
            </a:r>
            <a:r>
              <a:rPr lang="en-US" dirty="0"/>
              <a:t>in Engineering, 2019 – Springe</a:t>
            </a:r>
          </a:p>
          <a:p>
            <a:pPr lvl="0" algn="just">
              <a:lnSpc>
                <a:spcPct val="200000"/>
              </a:lnSpc>
            </a:pPr>
            <a:r>
              <a:rPr lang="en-US" dirty="0">
                <a:hlinkClick r:id="rId4"/>
              </a:rPr>
              <a:t>R Nagarajan</a:t>
            </a:r>
            <a:r>
              <a:rPr lang="en-US" dirty="0"/>
              <a:t>, </a:t>
            </a:r>
            <a:r>
              <a:rPr lang="en-US" dirty="0">
                <a:hlinkClick r:id="rId5"/>
              </a:rPr>
              <a:t>S Sathishkumar</a:t>
            </a:r>
            <a:r>
              <a:rPr lang="en-US" dirty="0"/>
              <a:t>, S Deepika - Engineering And, 2017</a:t>
            </a:r>
          </a:p>
          <a:p>
            <a:pPr lvl="0" algn="just">
              <a:lnSpc>
                <a:spcPct val="200000"/>
              </a:lnSpc>
            </a:pPr>
            <a:r>
              <a:rPr lang="en-US" dirty="0"/>
              <a:t>M Moradi - Journal of Solid and Fluid Mechanics, 2020</a:t>
            </a:r>
          </a:p>
          <a:p>
            <a:pPr lvl="0" algn="just">
              <a:lnSpc>
                <a:spcPct val="200000"/>
              </a:lnSpc>
            </a:pPr>
            <a:r>
              <a:rPr lang="en-US" dirty="0">
                <a:hlinkClick r:id="rId6"/>
              </a:rPr>
              <a:t>A Narendra</a:t>
            </a:r>
            <a:r>
              <a:rPr lang="en-US" dirty="0"/>
              <a:t>, </a:t>
            </a:r>
            <a:r>
              <a:rPr lang="en-US" dirty="0">
                <a:hlinkClick r:id="rId7"/>
              </a:rPr>
              <a:t>NV Naik</a:t>
            </a:r>
            <a:r>
              <a:rPr lang="en-US" dirty="0"/>
              <a:t>, </a:t>
            </a:r>
            <a:r>
              <a:rPr lang="en-US" dirty="0">
                <a:hlinkClick r:id="rId8"/>
              </a:rPr>
              <a:t>N Tiwary</a:t>
            </a:r>
            <a:r>
              <a:rPr lang="en-US" dirty="0"/>
              <a:t> - 2018 IEEE 8th Power India, 2018</a:t>
            </a:r>
          </a:p>
          <a:p>
            <a:pPr lvl="0" algn="just">
              <a:lnSpc>
                <a:spcPct val="200000"/>
              </a:lnSpc>
            </a:pPr>
            <a:r>
              <a:rPr lang="en-US" dirty="0">
                <a:hlinkClick r:id="rId9"/>
              </a:rPr>
              <a:t>S Khubalkar</a:t>
            </a:r>
            <a:r>
              <a:rPr lang="en-US" dirty="0"/>
              <a:t>, </a:t>
            </a:r>
            <a:r>
              <a:rPr lang="en-US" dirty="0">
                <a:hlinkClick r:id="rId10"/>
              </a:rPr>
              <a:t>A Junghare</a:t>
            </a:r>
            <a:r>
              <a:rPr lang="en-US" dirty="0"/>
              <a:t>, </a:t>
            </a:r>
            <a:r>
              <a:rPr lang="en-US" dirty="0">
                <a:hlinkClick r:id="rId11"/>
              </a:rPr>
              <a:t>M Aware</a:t>
            </a:r>
            <a:r>
              <a:rPr lang="en-US" dirty="0"/>
              <a:t> - Conference (ITEC-India, 2017</a:t>
            </a:r>
          </a:p>
          <a:p>
            <a:pPr marL="0" indent="0" algn="just">
              <a:lnSpc>
                <a:spcPct val="200000"/>
              </a:lnSpc>
              <a:buNone/>
            </a:pPr>
            <a:r>
              <a:rPr lang="en-US" dirty="0"/>
              <a:t> </a:t>
            </a:r>
          </a:p>
          <a:p>
            <a:pPr algn="just"/>
            <a:endParaRPr lang="en-US" dirty="0"/>
          </a:p>
        </p:txBody>
      </p:sp>
    </p:spTree>
    <p:extLst>
      <p:ext uri="{BB962C8B-B14F-4D97-AF65-F5344CB8AC3E}">
        <p14:creationId xmlns:p14="http://schemas.microsoft.com/office/powerpoint/2010/main" val="140184991"/>
      </p:ext>
    </p:extLst>
  </p:cSld>
  <p:clrMapOvr>
    <a:masterClrMapping/>
  </p:clrMapOvr>
  <p:timing>
    <p:tnLst>
      <p:par>
        <p:cTn id="1" dur="indefinite" restart="never" nodeType="tmRoot"/>
      </p:par>
    </p:tnLst>
  </p:timing>
</p:sld>
</file>

<file path=ppt/theme/theme1.xml><?xml version="1.0" encoding="utf-8"?>
<a:theme xmlns:a="http://schemas.openxmlformats.org/drawingml/2006/main" name="Facet">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635</TotalTime>
  <Words>1475</Words>
  <Application>Microsoft Office PowerPoint</Application>
  <PresentationFormat>Custom</PresentationFormat>
  <Paragraphs>183</Paragraphs>
  <Slides>24</Slides>
  <Notes>0</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Facet</vt:lpstr>
      <vt:lpstr>Chopper Controlled Dc Motors</vt:lpstr>
      <vt:lpstr>I NTRODUCTION TO CHOPPER CONTROL OF DC MOTORS</vt:lpstr>
      <vt:lpstr>CONVERSION OF FIXED DC VOLTAGE SOURCE TO VARIABLE DC VOLTAGE</vt:lpstr>
      <vt:lpstr>1.Resistance Control</vt:lpstr>
      <vt:lpstr>2. AC link Chopper (Inverter-Rectifier)</vt:lpstr>
      <vt:lpstr>3.Motor- Generator Set (M-G Set)</vt:lpstr>
      <vt:lpstr>4. Dc Chopper (DC to DC Power Converter) </vt:lpstr>
      <vt:lpstr>Principle of operation of chopper</vt:lpstr>
      <vt:lpstr>Principle of operation of chopper</vt:lpstr>
      <vt:lpstr>Principle of operation of chopper</vt:lpstr>
      <vt:lpstr>Principle of operation of chopper</vt:lpstr>
      <vt:lpstr>Principle of operation of chopper</vt:lpstr>
      <vt:lpstr>Control strategies</vt:lpstr>
      <vt:lpstr>Control strategies</vt:lpstr>
      <vt:lpstr>Step-Up Chopper</vt:lpstr>
      <vt:lpstr>Step-Up Chopper</vt:lpstr>
      <vt:lpstr>Step-Up Chopper</vt:lpstr>
      <vt:lpstr>Step-Up/Down Chopper</vt:lpstr>
      <vt:lpstr>Step-Up/Down Chopper</vt:lpstr>
      <vt:lpstr>Step-Up/Down Chopper</vt:lpstr>
      <vt:lpstr>Step-Up/Down Chopper</vt:lpstr>
      <vt:lpstr>Chopper Control of Separately Excited DC Motor Drive</vt:lpstr>
      <vt:lpstr>Chopper Control of Separately Excited DC Motor Drive</vt:lpstr>
      <vt:lpstr>References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Chopper controlled dc motors</dc:title>
  <dc:creator>SAHM</dc:creator>
  <cp:lastModifiedBy>Kamande</cp:lastModifiedBy>
  <cp:revision>64</cp:revision>
  <dcterms:created xsi:type="dcterms:W3CDTF">2021-10-19T06:44:56Z</dcterms:created>
  <dcterms:modified xsi:type="dcterms:W3CDTF">2021-10-19T21:38:18Z</dcterms:modified>
</cp:coreProperties>
</file>